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7"/>
  </p:notesMasterIdLst>
  <p:handoutMasterIdLst>
    <p:handoutMasterId r:id="rId18"/>
  </p:handoutMasterIdLst>
  <p:sldIdLst>
    <p:sldId id="258" r:id="rId2"/>
    <p:sldId id="621" r:id="rId3"/>
    <p:sldId id="590" r:id="rId4"/>
    <p:sldId id="622" r:id="rId5"/>
    <p:sldId id="623" r:id="rId6"/>
    <p:sldId id="624" r:id="rId7"/>
    <p:sldId id="625" r:id="rId8"/>
    <p:sldId id="626" r:id="rId9"/>
    <p:sldId id="627" r:id="rId10"/>
    <p:sldId id="628" r:id="rId11"/>
    <p:sldId id="629" r:id="rId12"/>
    <p:sldId id="636" r:id="rId13"/>
    <p:sldId id="630" r:id="rId14"/>
    <p:sldId id="639" r:id="rId15"/>
    <p:sldId id="57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75" userDrawn="1">
          <p15:clr>
            <a:srgbClr val="A4A3A4"/>
          </p15:clr>
        </p15:guide>
        <p15:guide id="2" pos="395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E32E368-0279-B1FE-349F-277CA099C232}" name="Sophia Kong" initials="" userId="S::skong@sglplanning.ca::1de866fb-7c38-4724-8632-127c1a0364c0" providerId="AD"/>
  <p188:author id="{0DEAAFA1-E001-DFB1-FF4F-46ED9676B1E1}" name="Catherine Jay" initials="" userId="S::cjay@sglplanning.ca::7b1e36bc-89d0-4bfd-ab88-8b760f1425d1" providerId="AD"/>
  <p188:author id="{46E4A1DA-049F-CB75-5643-95D0EA6BE858}" name="Tesolin, Lori" initials="TL" userId="S::tesolinl@whitby.ca::f7806ef9-499f-4a83-a7da-8ed66e35b467" providerId="AD"/>
  <p188:author id="{C08174DB-192F-A9AD-53A7-7684BE982769}" name="Adrian Chee" initials="AC" userId="S::achee@sglplanning.ca::3fd2b358-46d3-4bad-9b8d-039c8eee6c8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therine Jay" initials="CJ" lastIdx="7" clrIdx="0">
    <p:extLst>
      <p:ext uri="{19B8F6BF-5375-455C-9EA6-DF929625EA0E}">
        <p15:presenceInfo xmlns:p15="http://schemas.microsoft.com/office/powerpoint/2012/main" userId="S::cjay@sglplanning.onmicrosoft.com::7b1e36bc-89d0-4bfd-ab88-8b760f1425d1" providerId="AD"/>
      </p:ext>
    </p:extLst>
  </p:cmAuthor>
  <p:cmAuthor id="2" name="Student" initials="S" lastIdx="1" clrIdx="1">
    <p:extLst>
      <p:ext uri="{19B8F6BF-5375-455C-9EA6-DF929625EA0E}">
        <p15:presenceInfo xmlns:p15="http://schemas.microsoft.com/office/powerpoint/2012/main" userId="S::student@sglplanning.onmicrosoft.com::bb96c2d4-c35e-419a-9046-48b0186366d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855"/>
    <a:srgbClr val="E04B49"/>
    <a:srgbClr val="8816A8"/>
    <a:srgbClr val="A613CF"/>
    <a:srgbClr val="009FDF"/>
    <a:srgbClr val="FEAA00"/>
    <a:srgbClr val="002755"/>
    <a:srgbClr val="FFECBD"/>
    <a:srgbClr val="65CEAA"/>
    <a:srgbClr val="A1BF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89592" autoAdjust="0"/>
  </p:normalViewPr>
  <p:slideViewPr>
    <p:cSldViewPr snapToGrid="0" snapToObjects="1">
      <p:cViewPr varScale="1">
        <p:scale>
          <a:sx n="53" d="100"/>
          <a:sy n="53" d="100"/>
        </p:scale>
        <p:origin x="1412" y="48"/>
      </p:cViewPr>
      <p:guideLst>
        <p:guide orient="horz" pos="1275"/>
        <p:guide pos="395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44FF8FE-57D8-4E24-A9FA-EA5082B0F6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50918A-D7A2-4EA3-A36D-900C9AF24E2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29CBE8-663E-4E05-B881-5A717F80568E}" type="datetimeFigureOut">
              <a:rPr lang="en-CA" smtClean="0"/>
              <a:t>9/25/2025</a:t>
            </a:fld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98BC2F-4C1A-4785-8791-2041C44A750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6491B3-3CA9-4E77-9FAF-86B11AA464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1244EB-45EA-47BB-9CDB-3FB9B5730A05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7169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E3917B-A9BB-2448-8F87-9B18FE0832B6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DF5893-0F2C-6C45-BD73-E07A9F2516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115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F5893-0F2C-6C45-BD73-E07A9F25161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767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C9B77-53F5-B94D-0C83-AA18A93CC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3B23D4-D2D1-E3C8-2716-AA73311DBA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33E6B5-92E5-D81E-817A-95A5CC4D13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highlight>
                <a:srgbClr val="FFFF00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49D381-15E5-F547-0FFB-6800F38199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F5893-0F2C-6C45-BD73-E07A9F25161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193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F5893-0F2C-6C45-BD73-E07A9F25161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958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4E201-1554-6C45-C4F3-FD6F01476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CBB565-14A0-0106-FD61-7F96F48EC8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F1F4A3-D439-3070-3707-63744100BE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DFEF46-A006-1281-63AD-BD3AFF8A57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F5893-0F2C-6C45-BD73-E07A9F25161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328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8D42A-F94A-1F47-6D97-7FDCE481D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463E3A-3F28-2B58-2C5C-61E6142910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4320B8-DBC3-EC16-E1AD-9123042172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6221AD-C644-E7FA-2E0A-03D2E30495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F5893-0F2C-6C45-BD73-E07A9F25161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2177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9E6EE-210C-7CF8-17E7-4199BCA98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572311-B3C1-132B-0FCA-96F8265DF3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42D916-FDDB-4AC7-35F2-93431E3F24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2AA317-2BE0-4F37-E518-E3D21525CD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F5893-0F2C-6C45-BD73-E07A9F25161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0122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118D3-089B-909E-10BF-D9AB2D8FC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12F268-1755-B569-EBCC-DF191051FD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596C13-8151-5DE6-58D9-D0DFAEA931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E479F-0DE3-BA5A-257E-604B917D0A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F5893-0F2C-6C45-BD73-E07A9F25161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9121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615A4-1A52-D6F8-787B-52EA1CEA5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EFF02F-7E58-2D81-CA56-F4FAD08ACC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1A8C8C-3B1A-12A6-CA66-4CA29F05C3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D68B51-0120-C4EA-3AB7-0D07F12B61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F5893-0F2C-6C45-BD73-E07A9F25161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938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5C234-DE53-D3CF-0825-C71B230AB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E933D2-14AA-2588-12E3-5F71DE7D16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9528A5-8D92-4626-9031-094EAA6784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647E85-0863-0D13-46A4-F97ADA8542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F5893-0F2C-6C45-BD73-E07A9F25161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8498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22EE0-6C6A-B553-CCA3-4CFA43C73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0A3A1F-0E64-89B8-6E5E-5C38A49ED7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6FC4DC-2AA2-96C8-B507-29CF3D72B7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048495-B9B7-1C82-3B8E-55FAB265EA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F5893-0F2C-6C45-BD73-E07A9F25161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8564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2BF1E-ED11-2E69-75DF-BFDDBEAAC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57FF22-8D8C-D971-A338-C20EF2A371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7036AC-530A-1972-0602-131A3374CF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8BC65C-129F-DBF7-7105-E35A07B5DD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F5893-0F2C-6C45-BD73-E07A9F25161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6859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F7DC7-F3A4-89BB-EEA6-9C128A865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2819F5-98E7-A726-D268-9A92947325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21EBF5-1F3A-8124-39C1-FAFAB0AD60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BD0623-B5BA-BB49-F834-86EDEF6563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F5893-0F2C-6C45-BD73-E07A9F25161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4166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401B4-4A24-97B2-81C3-9320B2000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E4EAC5-391F-564D-9B48-859C13D2E0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C0D8E1-67A3-70A7-2E86-5B3D03803C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2668C4-5A24-7EB8-7E86-DA5524CE9B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F5893-0F2C-6C45-BD73-E07A9F25161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6643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60F71-4966-FF90-E16F-D589ACC72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958C27-CF39-4E47-8D2A-0999430232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8CCFFA-525F-9B6B-E595-931E02BE1E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005079-AF78-2183-4B64-69E8F79B2F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F5893-0F2C-6C45-BD73-E07A9F251614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9881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F5893-0F2C-6C45-BD73-E07A9F251614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628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14F1D-77E0-A648-ABA9-DBA63CD587E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301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14F1D-77E0-A648-ABA9-DBA63CD587E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CBBB2-DDD4-E341-8B8B-ACE5F647A3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938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14F1D-77E0-A648-ABA9-DBA63CD587E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CBBB2-DDD4-E341-8B8B-ACE5F647A3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428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14F1D-77E0-A648-ABA9-DBA63CD587E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CBBB2-DDD4-E341-8B8B-ACE5F647A3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983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14F1D-77E0-A648-ABA9-DBA63CD587E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CBBB2-DDD4-E341-8B8B-ACE5F647A3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287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14F1D-77E0-A648-ABA9-DBA63CD587E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CBBB2-DDD4-E341-8B8B-ACE5F647A3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657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14F1D-77E0-A648-ABA9-DBA63CD587E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CBBB2-DDD4-E341-8B8B-ACE5F647A3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442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14F1D-77E0-A648-ABA9-DBA63CD587E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CBBB2-DDD4-E341-8B8B-ACE5F647A3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547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14F1D-77E0-A648-ABA9-DBA63CD587E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CBBB2-DDD4-E341-8B8B-ACE5F647A3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482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14F1D-77E0-A648-ABA9-DBA63CD587E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CBBB2-DDD4-E341-8B8B-ACE5F647A3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177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14F1D-77E0-A648-ABA9-DBA63CD587E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CBBB2-DDD4-E341-8B8B-ACE5F647A3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335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014F1D-77E0-A648-ABA9-DBA63CD587E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CBBB2-DDD4-E341-8B8B-ACE5F647A3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824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21" Type="http://schemas.openxmlformats.org/officeDocument/2006/relationships/image" Target="../media/image24.sv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17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jpg"/><Relationship Id="rId15" Type="http://schemas.openxmlformats.org/officeDocument/2006/relationships/image" Target="../media/image18.svg"/><Relationship Id="rId10" Type="http://schemas.openxmlformats.org/officeDocument/2006/relationships/image" Target="../media/image13.png"/><Relationship Id="rId19" Type="http://schemas.openxmlformats.org/officeDocument/2006/relationships/image" Target="../media/image22.svg"/><Relationship Id="rId4" Type="http://schemas.openxmlformats.org/officeDocument/2006/relationships/image" Target="../media/image7.png"/><Relationship Id="rId9" Type="http://schemas.openxmlformats.org/officeDocument/2006/relationships/image" Target="../media/image12.sv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3C04A593-6B19-9544-BB6A-A20B40A43E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886525" y="0"/>
            <a:ext cx="8305475" cy="6858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BE359CE3-B8F2-240F-C873-814675A5B66A}"/>
              </a:ext>
            </a:extLst>
          </p:cNvPr>
          <p:cNvSpPr/>
          <p:nvPr/>
        </p:nvSpPr>
        <p:spPr>
          <a:xfrm>
            <a:off x="2578498" y="0"/>
            <a:ext cx="9333890" cy="6858000"/>
          </a:xfrm>
          <a:prstGeom prst="rect">
            <a:avLst/>
          </a:prstGeom>
          <a:gradFill flip="none" rotWithShape="1">
            <a:gsLst>
              <a:gs pos="6000">
                <a:srgbClr val="002855">
                  <a:alpha val="0"/>
                </a:srgbClr>
              </a:gs>
              <a:gs pos="81000">
                <a:srgbClr val="002855"/>
              </a:gs>
              <a:gs pos="100000">
                <a:srgbClr val="002855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D0841E8-E2F4-E242-A016-22BB5EACB450}"/>
              </a:ext>
            </a:extLst>
          </p:cNvPr>
          <p:cNvSpPr txBox="1">
            <a:spLocks/>
          </p:cNvSpPr>
          <p:nvPr/>
        </p:nvSpPr>
        <p:spPr>
          <a:xfrm>
            <a:off x="545081" y="937402"/>
            <a:ext cx="9036142" cy="115967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800" dirty="0">
                <a:solidFill>
                  <a:srgbClr val="009FDF"/>
                </a:solidFill>
                <a:latin typeface="Franklin Gothic Medium" panose="020B0603020102020204" pitchFamily="34" charset="0"/>
              </a:rPr>
              <a:t>Official Plan Review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BB3EA85-9608-A44F-9EB2-96676749DE49}"/>
              </a:ext>
            </a:extLst>
          </p:cNvPr>
          <p:cNvCxnSpPr>
            <a:cxnSpLocks/>
          </p:cNvCxnSpPr>
          <p:nvPr/>
        </p:nvCxnSpPr>
        <p:spPr>
          <a:xfrm flipV="1">
            <a:off x="631793" y="1402863"/>
            <a:ext cx="6710344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20D7CC8-0C37-4019-BD69-031CA17F5F8E}"/>
              </a:ext>
            </a:extLst>
          </p:cNvPr>
          <p:cNvSpPr txBox="1"/>
          <p:nvPr/>
        </p:nvSpPr>
        <p:spPr>
          <a:xfrm>
            <a:off x="514922" y="290727"/>
            <a:ext cx="878846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600" dirty="0">
                <a:solidFill>
                  <a:srgbClr val="7BB244"/>
                </a:solidFill>
                <a:latin typeface="Franklin Gothic Medium" panose="020B0603020102020204" pitchFamily="34" charset="0"/>
              </a:rPr>
              <a:t>Whitby</a:t>
            </a:r>
            <a:endParaRPr lang="en-CA" sz="6600" dirty="0">
              <a:solidFill>
                <a:srgbClr val="7BB244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02899B-EBAA-7092-90B4-83861ED67993}"/>
              </a:ext>
            </a:extLst>
          </p:cNvPr>
          <p:cNvSpPr txBox="1"/>
          <p:nvPr/>
        </p:nvSpPr>
        <p:spPr>
          <a:xfrm>
            <a:off x="518746" y="615462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F74896-9CA9-C4B4-B412-B1AF99BC183A}"/>
              </a:ext>
            </a:extLst>
          </p:cNvPr>
          <p:cNvSpPr txBox="1"/>
          <p:nvPr/>
        </p:nvSpPr>
        <p:spPr>
          <a:xfrm>
            <a:off x="812764" y="2082700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A black and white logo&#10;&#10;Description automatically generated">
            <a:extLst>
              <a:ext uri="{FF2B5EF4-FFF2-40B4-BE49-F238E27FC236}">
                <a16:creationId xmlns:a16="http://schemas.microsoft.com/office/drawing/2014/main" id="{5CE0CBA3-5C44-4CDB-F246-D30FFA519C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4370" y="5554795"/>
            <a:ext cx="1453671" cy="873567"/>
          </a:xfrm>
          <a:prstGeom prst="rect">
            <a:avLst/>
          </a:prstGeom>
        </p:spPr>
      </p:pic>
      <p:pic>
        <p:nvPicPr>
          <p:cNvPr id="21" name="Picture 20" descr="A black and white logo with white text&#10;&#10;Description automatically generated">
            <a:extLst>
              <a:ext uri="{FF2B5EF4-FFF2-40B4-BE49-F238E27FC236}">
                <a16:creationId xmlns:a16="http://schemas.microsoft.com/office/drawing/2014/main" id="{A484C00E-51E4-1E6E-F1A3-76EBDCDD4A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081" y="5478888"/>
            <a:ext cx="1887943" cy="1007849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898D7EEF-3C0D-2F00-44E7-4E89E8D2E5C6}"/>
              </a:ext>
            </a:extLst>
          </p:cNvPr>
          <p:cNvSpPr txBox="1">
            <a:spLocks/>
          </p:cNvSpPr>
          <p:nvPr/>
        </p:nvSpPr>
        <p:spPr>
          <a:xfrm>
            <a:off x="545081" y="3895233"/>
            <a:ext cx="4556532" cy="5847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2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Statutory Public Meeting  OPA 146 and 147</a:t>
            </a:r>
          </a:p>
          <a:p>
            <a:pPr algn="l"/>
            <a:r>
              <a:rPr lang="en-CA" sz="2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October 1, 2025	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FF58042B-F131-D282-4723-86CBA0BB05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73260" y="128664"/>
            <a:ext cx="14859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49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97079-8B27-91B7-EB73-963B4F104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4EF30E4B-84DA-BF50-E957-E3D8F5ACEF41}"/>
              </a:ext>
            </a:extLst>
          </p:cNvPr>
          <p:cNvSpPr/>
          <p:nvPr/>
        </p:nvSpPr>
        <p:spPr>
          <a:xfrm>
            <a:off x="9165890" y="0"/>
            <a:ext cx="3060000" cy="6870958"/>
          </a:xfrm>
          <a:prstGeom prst="rect">
            <a:avLst/>
          </a:prstGeom>
          <a:solidFill>
            <a:srgbClr val="0027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EBE39E4-DFE8-C315-BBB7-A3E9B1CD2EC8}"/>
              </a:ext>
            </a:extLst>
          </p:cNvPr>
          <p:cNvSpPr/>
          <p:nvPr/>
        </p:nvSpPr>
        <p:spPr>
          <a:xfrm>
            <a:off x="9151984" y="3407253"/>
            <a:ext cx="3119808" cy="3470478"/>
          </a:xfrm>
          <a:prstGeom prst="rect">
            <a:avLst/>
          </a:prstGeom>
          <a:solidFill>
            <a:srgbClr val="FFECB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F193969-EE64-B413-C1FF-DBFEB25BA508}"/>
              </a:ext>
            </a:extLst>
          </p:cNvPr>
          <p:cNvSpPr/>
          <p:nvPr/>
        </p:nvSpPr>
        <p:spPr>
          <a:xfrm>
            <a:off x="-2951" y="0"/>
            <a:ext cx="3200018" cy="6870958"/>
          </a:xfrm>
          <a:prstGeom prst="rect">
            <a:avLst/>
          </a:prstGeom>
          <a:solidFill>
            <a:srgbClr val="7300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894365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7F6A74-B596-438E-2C17-5F176111544E}"/>
              </a:ext>
            </a:extLst>
          </p:cNvPr>
          <p:cNvSpPr txBox="1"/>
          <p:nvPr/>
        </p:nvSpPr>
        <p:spPr>
          <a:xfrm>
            <a:off x="9300754" y="5216434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E9F563-757C-90B0-01E6-257BB158E94D}"/>
              </a:ext>
            </a:extLst>
          </p:cNvPr>
          <p:cNvSpPr txBox="1"/>
          <p:nvPr/>
        </p:nvSpPr>
        <p:spPr>
          <a:xfrm>
            <a:off x="3081130" y="2365513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6992717-EDC8-3F9A-6639-7A0966A4BA14}"/>
              </a:ext>
            </a:extLst>
          </p:cNvPr>
          <p:cNvSpPr txBox="1"/>
          <p:nvPr/>
        </p:nvSpPr>
        <p:spPr>
          <a:xfrm>
            <a:off x="233287" y="1611512"/>
            <a:ext cx="274977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CA" sz="2000" b="1" i="0" u="none" strike="noStrike" dirty="0">
                <a:solidFill>
                  <a:schemeClr val="bg1"/>
                </a:solidFill>
                <a:effectLst/>
              </a:rPr>
              <a:t>Whitby GO Protected Major Transit Station Area (PMTSA</a:t>
            </a:r>
            <a:r>
              <a:rPr lang="en-CA" sz="2000" b="1" dirty="0">
                <a:solidFill>
                  <a:schemeClr val="bg1"/>
                </a:solidFill>
              </a:rPr>
              <a:t>)</a:t>
            </a:r>
          </a:p>
          <a:p>
            <a:pPr algn="ctr">
              <a:spcAft>
                <a:spcPts val="1200"/>
              </a:spcAft>
            </a:pPr>
            <a:r>
              <a:rPr lang="en-CA" sz="2000" b="1" i="0" u="none" strike="noStrike" dirty="0">
                <a:solidFill>
                  <a:schemeClr val="bg1"/>
                </a:solidFill>
                <a:effectLst/>
              </a:rPr>
              <a:t>OPA 138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E4D013B-9D62-5AA7-9333-CEDDA75829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24" t="-104" r="9324"/>
          <a:stretch/>
        </p:blipFill>
        <p:spPr>
          <a:xfrm>
            <a:off x="72" y="3407253"/>
            <a:ext cx="3379232" cy="347695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id="{7C881814-8B09-9204-1B23-A321B4461C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2717" y="242183"/>
            <a:ext cx="1866199" cy="1137807"/>
          </a:xfrm>
          <a:noFill/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r>
              <a:rPr lang="en-CA" sz="3600" b="1" dirty="0">
                <a:solidFill>
                  <a:schemeClr val="bg1"/>
                </a:solidFill>
                <a:latin typeface="Proxima Nova" panose="02000506030000020004" pitchFamily="50" charset="0"/>
              </a:rPr>
              <a:t>Focus Area 1</a:t>
            </a:r>
            <a:endParaRPr lang="en-CA" sz="3600" b="1" dirty="0">
              <a:solidFill>
                <a:srgbClr val="92D050"/>
              </a:solidFill>
              <a:latin typeface="Proxima Nova" panose="02000506030000020004" pitchFamily="50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E8B75A-76C4-E6D6-A5D2-F66FCFFD95F0}"/>
              </a:ext>
            </a:extLst>
          </p:cNvPr>
          <p:cNvSpPr/>
          <p:nvPr/>
        </p:nvSpPr>
        <p:spPr>
          <a:xfrm>
            <a:off x="3085678" y="0"/>
            <a:ext cx="3060000" cy="6870958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1A1742-09E1-C285-3192-7789602F24A7}"/>
              </a:ext>
            </a:extLst>
          </p:cNvPr>
          <p:cNvSpPr txBox="1"/>
          <p:nvPr/>
        </p:nvSpPr>
        <p:spPr>
          <a:xfrm>
            <a:off x="9300754" y="5216434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EC2177-C772-3FDF-189E-0FFD77209DD3}"/>
              </a:ext>
            </a:extLst>
          </p:cNvPr>
          <p:cNvSpPr txBox="1"/>
          <p:nvPr/>
        </p:nvSpPr>
        <p:spPr>
          <a:xfrm>
            <a:off x="3081130" y="2365513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EBDB5E-E3B4-EAE5-AE00-71DA1EC1C7CF}"/>
              </a:ext>
            </a:extLst>
          </p:cNvPr>
          <p:cNvSpPr txBox="1"/>
          <p:nvPr/>
        </p:nvSpPr>
        <p:spPr>
          <a:xfrm>
            <a:off x="616226" y="1550504"/>
            <a:ext cx="10774017" cy="4065105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DF240C-5643-5169-FF5C-64A634196936}"/>
              </a:ext>
            </a:extLst>
          </p:cNvPr>
          <p:cNvSpPr txBox="1"/>
          <p:nvPr/>
        </p:nvSpPr>
        <p:spPr>
          <a:xfrm>
            <a:off x="3203743" y="1611512"/>
            <a:ext cx="2754000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CA" sz="2000" b="1" dirty="0">
                <a:solidFill>
                  <a:schemeClr val="bg1"/>
                </a:solidFill>
              </a:rPr>
              <a:t>Other Strategic Growth Areas and Nodes and Corridors</a:t>
            </a:r>
          </a:p>
          <a:p>
            <a:pPr algn="ctr">
              <a:spcAft>
                <a:spcPts val="1200"/>
              </a:spcAft>
            </a:pPr>
            <a:r>
              <a:rPr lang="en-CA" sz="2000" b="1" dirty="0">
                <a:solidFill>
                  <a:schemeClr val="bg1"/>
                </a:solidFill>
              </a:rPr>
              <a:t>OPA 139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CA" sz="1400" dirty="0">
              <a:solidFill>
                <a:schemeClr val="bg1"/>
              </a:solidFill>
            </a:endParaRP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CA" sz="1800" dirty="0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6C3757E-EBCA-384C-C7C6-7C2685009F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381" t="39962" r="23436" b="22910"/>
          <a:stretch/>
        </p:blipFill>
        <p:spPr>
          <a:xfrm>
            <a:off x="3098901" y="3407253"/>
            <a:ext cx="3040101" cy="346787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C6ED7F-B6CE-93D0-F53F-1226774FDE8B}"/>
              </a:ext>
            </a:extLst>
          </p:cNvPr>
          <p:cNvSpPr txBox="1"/>
          <p:nvPr/>
        </p:nvSpPr>
        <p:spPr>
          <a:xfrm>
            <a:off x="197644" y="3617588"/>
            <a:ext cx="18420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PMTSA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D13764B-F024-2560-D91D-FCBFCEAA7B05}"/>
              </a:ext>
            </a:extLst>
          </p:cNvPr>
          <p:cNvCxnSpPr>
            <a:cxnSpLocks/>
          </p:cNvCxnSpPr>
          <p:nvPr/>
        </p:nvCxnSpPr>
        <p:spPr>
          <a:xfrm>
            <a:off x="1126472" y="4167376"/>
            <a:ext cx="194423" cy="68620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itle 1">
            <a:extLst>
              <a:ext uri="{FF2B5EF4-FFF2-40B4-BE49-F238E27FC236}">
                <a16:creationId xmlns:a16="http://schemas.microsoft.com/office/drawing/2014/main" id="{A20A1CB8-33C9-DB8A-6F2B-1470480FA42C}"/>
              </a:ext>
            </a:extLst>
          </p:cNvPr>
          <p:cNvSpPr txBox="1">
            <a:spLocks/>
          </p:cNvSpPr>
          <p:nvPr/>
        </p:nvSpPr>
        <p:spPr>
          <a:xfrm>
            <a:off x="3644646" y="242183"/>
            <a:ext cx="1866199" cy="113780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3600" b="1" dirty="0">
                <a:solidFill>
                  <a:schemeClr val="bg1"/>
                </a:solidFill>
                <a:latin typeface="Proxima Nova" panose="02000506030000020004" pitchFamily="50" charset="0"/>
              </a:rPr>
              <a:t>Focus Area 2</a:t>
            </a:r>
            <a:endParaRPr lang="en-CA" sz="3600" b="1" dirty="0">
              <a:solidFill>
                <a:srgbClr val="92D050"/>
              </a:solidFill>
              <a:latin typeface="Proxima Nova" panose="02000506030000020004" pitchFamily="50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3583061-F9C0-55CB-9DEC-1A44A57B1D7D}"/>
              </a:ext>
            </a:extLst>
          </p:cNvPr>
          <p:cNvSpPr/>
          <p:nvPr/>
        </p:nvSpPr>
        <p:spPr>
          <a:xfrm>
            <a:off x="6121888" y="0"/>
            <a:ext cx="3060000" cy="6870958"/>
          </a:xfrm>
          <a:prstGeom prst="rect">
            <a:avLst/>
          </a:prstGeom>
          <a:solidFill>
            <a:srgbClr val="E04B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E1ACDFA3-39BC-B05C-6117-44FE54350BF6}"/>
              </a:ext>
            </a:extLst>
          </p:cNvPr>
          <p:cNvSpPr txBox="1">
            <a:spLocks/>
          </p:cNvSpPr>
          <p:nvPr/>
        </p:nvSpPr>
        <p:spPr>
          <a:xfrm>
            <a:off x="6754431" y="242183"/>
            <a:ext cx="1866199" cy="113780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3600" b="1">
                <a:solidFill>
                  <a:schemeClr val="bg1"/>
                </a:solidFill>
                <a:latin typeface="Proxima Nova" panose="02000506030000020004" pitchFamily="50" charset="0"/>
                <a:ea typeface="+mj-ea"/>
                <a:cs typeface="+mj-cs"/>
              </a:defRPr>
            </a:lvl1pPr>
          </a:lstStyle>
          <a:p>
            <a:r>
              <a:rPr lang="en-CA" dirty="0"/>
              <a:t>Focus Area 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4EECDB3-9BCF-7AB1-47E7-7EABF26E3FEA}"/>
              </a:ext>
            </a:extLst>
          </p:cNvPr>
          <p:cNvSpPr txBox="1"/>
          <p:nvPr/>
        </p:nvSpPr>
        <p:spPr>
          <a:xfrm>
            <a:off x="6243844" y="1611512"/>
            <a:ext cx="27540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CA" sz="2000" b="1" dirty="0">
                <a:solidFill>
                  <a:schemeClr val="bg1"/>
                </a:solidFill>
              </a:rPr>
              <a:t>Brooklin Urban Expansion Area per Envision Durham</a:t>
            </a:r>
          </a:p>
          <a:p>
            <a:pPr algn="ctr">
              <a:spcAft>
                <a:spcPts val="1200"/>
              </a:spcAft>
            </a:pPr>
            <a:r>
              <a:rPr lang="en-CA" sz="2000" b="1" dirty="0">
                <a:solidFill>
                  <a:schemeClr val="bg1"/>
                </a:solidFill>
              </a:rPr>
              <a:t>OPA 148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CA" sz="1400" dirty="0">
              <a:solidFill>
                <a:schemeClr val="bg1"/>
              </a:solidFill>
            </a:endParaRPr>
          </a:p>
          <a:p>
            <a:pPr algn="l">
              <a:spcAft>
                <a:spcPts val="1200"/>
              </a:spcAft>
            </a:pPr>
            <a:endParaRPr lang="en-CA" sz="1400" dirty="0">
              <a:solidFill>
                <a:schemeClr val="bg1"/>
              </a:solidFill>
            </a:endParaRP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CA" sz="1800" dirty="0">
              <a:solidFill>
                <a:schemeClr val="bg1"/>
              </a:solidFill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ADB891EC-0276-5FA7-799C-CF25B7AFB81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113" t="16487" r="22450" b="44014"/>
          <a:stretch/>
        </p:blipFill>
        <p:spPr>
          <a:xfrm>
            <a:off x="6121889" y="3408448"/>
            <a:ext cx="3060000" cy="3495641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8" name="Title 1">
            <a:extLst>
              <a:ext uri="{FF2B5EF4-FFF2-40B4-BE49-F238E27FC236}">
                <a16:creationId xmlns:a16="http://schemas.microsoft.com/office/drawing/2014/main" id="{9B74EA24-0518-72D7-7DD0-688ABC8EB763}"/>
              </a:ext>
            </a:extLst>
          </p:cNvPr>
          <p:cNvSpPr txBox="1">
            <a:spLocks/>
          </p:cNvSpPr>
          <p:nvPr/>
        </p:nvSpPr>
        <p:spPr>
          <a:xfrm>
            <a:off x="9762790" y="275961"/>
            <a:ext cx="1866199" cy="113780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3600" b="1" dirty="0">
                <a:solidFill>
                  <a:schemeClr val="bg1"/>
                </a:solidFill>
                <a:latin typeface="Proxima Nova" panose="02000506030000020004" pitchFamily="50" charset="0"/>
              </a:rPr>
              <a:t>Focus Area 4</a:t>
            </a:r>
            <a:endParaRPr lang="en-CA" sz="3600" b="1" dirty="0">
              <a:solidFill>
                <a:srgbClr val="92D050"/>
              </a:solidFill>
              <a:latin typeface="Proxima Nova" panose="02000506030000020004" pitchFamily="50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EB3758F-3FC2-6CD3-C467-ED8B19A05BFB}"/>
              </a:ext>
            </a:extLst>
          </p:cNvPr>
          <p:cNvSpPr txBox="1"/>
          <p:nvPr/>
        </p:nvSpPr>
        <p:spPr>
          <a:xfrm>
            <a:off x="9318889" y="1514192"/>
            <a:ext cx="2754000" cy="258532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CA" sz="2000" b="1" dirty="0">
                <a:solidFill>
                  <a:schemeClr val="bg1"/>
                </a:solidFill>
              </a:rPr>
              <a:t>General Updates to the Official Plan to prepare for growth to 2051</a:t>
            </a:r>
          </a:p>
          <a:p>
            <a:pPr algn="ctr">
              <a:spcAft>
                <a:spcPts val="1200"/>
              </a:spcAft>
            </a:pPr>
            <a:r>
              <a:rPr lang="en-CA" sz="2000" b="1" dirty="0">
                <a:solidFill>
                  <a:schemeClr val="bg1"/>
                </a:solidFill>
              </a:rPr>
              <a:t>OPAs 146 &amp; 147</a:t>
            </a:r>
            <a:endParaRPr lang="en-CA" sz="1400" dirty="0">
              <a:solidFill>
                <a:schemeClr val="bg1"/>
              </a:solidFill>
            </a:endParaRPr>
          </a:p>
          <a:p>
            <a:pPr algn="l">
              <a:spcAft>
                <a:spcPts val="1200"/>
              </a:spcAft>
            </a:pPr>
            <a:endParaRPr lang="en-CA" sz="1400" dirty="0">
              <a:solidFill>
                <a:schemeClr val="bg1"/>
              </a:solidFill>
            </a:endParaRP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CA" sz="1800" dirty="0">
              <a:solidFill>
                <a:schemeClr val="bg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9108A0E-CAE2-9AEE-F5F5-9BE2BC80ADB5}"/>
              </a:ext>
            </a:extLst>
          </p:cNvPr>
          <p:cNvSpPr txBox="1"/>
          <p:nvPr/>
        </p:nvSpPr>
        <p:spPr>
          <a:xfrm flipV="1">
            <a:off x="9658089" y="6242438"/>
            <a:ext cx="45719" cy="45719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Graphic 44" descr="Mortgage with solid fill">
            <a:extLst>
              <a:ext uri="{FF2B5EF4-FFF2-40B4-BE49-F238E27FC236}">
                <a16:creationId xmlns:a16="http://schemas.microsoft.com/office/drawing/2014/main" id="{CA29B8A6-E5B6-1B4F-5EC7-7DA3E94E8C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32196" y="3495346"/>
            <a:ext cx="1176565" cy="1176565"/>
          </a:xfrm>
          <a:prstGeom prst="rect">
            <a:avLst/>
          </a:prstGeom>
        </p:spPr>
      </p:pic>
      <p:pic>
        <p:nvPicPr>
          <p:cNvPr id="47" name="Graphic 46" descr="City with solid fill">
            <a:extLst>
              <a:ext uri="{FF2B5EF4-FFF2-40B4-BE49-F238E27FC236}">
                <a16:creationId xmlns:a16="http://schemas.microsoft.com/office/drawing/2014/main" id="{448D234A-2CCD-9F47-336E-48C1B1C602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81097" y="4774831"/>
            <a:ext cx="2555128" cy="2555128"/>
          </a:xfrm>
          <a:prstGeom prst="rect">
            <a:avLst/>
          </a:prstGeom>
        </p:spPr>
      </p:pic>
      <p:pic>
        <p:nvPicPr>
          <p:cNvPr id="48" name="Graphic 47" descr="Hill scene with solid fill">
            <a:extLst>
              <a:ext uri="{FF2B5EF4-FFF2-40B4-BE49-F238E27FC236}">
                <a16:creationId xmlns:a16="http://schemas.microsoft.com/office/drawing/2014/main" id="{6D70C657-C07B-D347-BCE9-C1DFBBD89B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03114" y="4510480"/>
            <a:ext cx="732502" cy="732502"/>
          </a:xfrm>
          <a:prstGeom prst="rect">
            <a:avLst/>
          </a:prstGeom>
        </p:spPr>
      </p:pic>
      <p:pic>
        <p:nvPicPr>
          <p:cNvPr id="49" name="Graphic 48" descr="Handwashing outline">
            <a:extLst>
              <a:ext uri="{FF2B5EF4-FFF2-40B4-BE49-F238E27FC236}">
                <a16:creationId xmlns:a16="http://schemas.microsoft.com/office/drawing/2014/main" id="{3E25A606-0A4F-C8EC-A8A1-CFCE8F838BB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261972" y="4531734"/>
            <a:ext cx="1241142" cy="1241142"/>
          </a:xfrm>
          <a:prstGeom prst="rect">
            <a:avLst/>
          </a:prstGeom>
        </p:spPr>
      </p:pic>
      <p:pic>
        <p:nvPicPr>
          <p:cNvPr id="50" name="Graphic 49" descr="Open hand with plant with solid fill">
            <a:extLst>
              <a:ext uri="{FF2B5EF4-FFF2-40B4-BE49-F238E27FC236}">
                <a16:creationId xmlns:a16="http://schemas.microsoft.com/office/drawing/2014/main" id="{69890933-C580-F21E-07E5-6E3C82AC866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238457" y="3410641"/>
            <a:ext cx="726239" cy="726239"/>
          </a:xfrm>
          <a:prstGeom prst="rect">
            <a:avLst/>
          </a:prstGeom>
        </p:spPr>
      </p:pic>
      <p:pic>
        <p:nvPicPr>
          <p:cNvPr id="51" name="Graphic 50" descr="Sound Medium outline">
            <a:extLst>
              <a:ext uri="{FF2B5EF4-FFF2-40B4-BE49-F238E27FC236}">
                <a16:creationId xmlns:a16="http://schemas.microsoft.com/office/drawing/2014/main" id="{E97A0C22-6566-68D8-8DB7-8EF5F99A455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341890" y="3665071"/>
            <a:ext cx="866663" cy="866663"/>
          </a:xfrm>
          <a:prstGeom prst="rect">
            <a:avLst/>
          </a:prstGeom>
        </p:spPr>
      </p:pic>
      <p:pic>
        <p:nvPicPr>
          <p:cNvPr id="52" name="Graphic 51" descr="Neighborhood outline">
            <a:extLst>
              <a:ext uri="{FF2B5EF4-FFF2-40B4-BE49-F238E27FC236}">
                <a16:creationId xmlns:a16="http://schemas.microsoft.com/office/drawing/2014/main" id="{FEDC87F7-7E2E-79A1-A2C8-E3CC2171E90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1150639" y="3996908"/>
            <a:ext cx="842902" cy="842902"/>
          </a:xfrm>
          <a:prstGeom prst="rect">
            <a:avLst/>
          </a:prstGeom>
        </p:spPr>
      </p:pic>
      <p:pic>
        <p:nvPicPr>
          <p:cNvPr id="46" name="Graphic 45" descr="Group of women with solid fill">
            <a:extLst>
              <a:ext uri="{FF2B5EF4-FFF2-40B4-BE49-F238E27FC236}">
                <a16:creationId xmlns:a16="http://schemas.microsoft.com/office/drawing/2014/main" id="{BD18BE72-C5CD-7E4B-FC5F-8B6619B1970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9163496" y="6068381"/>
            <a:ext cx="894259" cy="89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4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302899B-EBAA-7092-90B4-83861ED67993}"/>
              </a:ext>
            </a:extLst>
          </p:cNvPr>
          <p:cNvSpPr txBox="1"/>
          <p:nvPr/>
        </p:nvSpPr>
        <p:spPr>
          <a:xfrm>
            <a:off x="518746" y="615462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F74896-9CA9-C4B4-B412-B1AF99BC183A}"/>
              </a:ext>
            </a:extLst>
          </p:cNvPr>
          <p:cNvSpPr txBox="1"/>
          <p:nvPr/>
        </p:nvSpPr>
        <p:spPr>
          <a:xfrm>
            <a:off x="812764" y="2082700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33A4FA-009B-7CBD-7576-A9F6E45DD7BE}"/>
              </a:ext>
            </a:extLst>
          </p:cNvPr>
          <p:cNvSpPr txBox="1"/>
          <p:nvPr/>
        </p:nvSpPr>
        <p:spPr>
          <a:xfrm>
            <a:off x="348666" y="1037616"/>
            <a:ext cx="1115874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Updated policies to conform to Provincial legislation including 2024 PPS.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Incorporated relevant policies from Envision Durham, as it relates to Whitby, 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and rescind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Envision Durham.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Streamlined Growth Management policies on Intensification Areas and Strategic Growth Areas.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Streamlined Commercial and Mixed Use policies.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Increased flexibility where appropriate.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Streamline and clarified policies and removed outdated policies.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General housekeeping changes.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Green text is text that has been moved internally in the OP.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Orange text is text adopted in OPA 138 or 139.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F769907-0C9B-27FC-DB22-FF0170E7E8A9}"/>
              </a:ext>
            </a:extLst>
          </p:cNvPr>
          <p:cNvSpPr/>
          <p:nvPr/>
        </p:nvSpPr>
        <p:spPr>
          <a:xfrm>
            <a:off x="0" y="-5448"/>
            <a:ext cx="12192000" cy="860425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5413364-5FE6-92A1-CDFF-34B423C87126}"/>
              </a:ext>
            </a:extLst>
          </p:cNvPr>
          <p:cNvSpPr/>
          <p:nvPr/>
        </p:nvSpPr>
        <p:spPr>
          <a:xfrm>
            <a:off x="0" y="0"/>
            <a:ext cx="12192000" cy="860425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F1E978A0-1859-AA0D-288B-406249B30FA6}"/>
              </a:ext>
            </a:extLst>
          </p:cNvPr>
          <p:cNvSpPr txBox="1">
            <a:spLocks/>
          </p:cNvSpPr>
          <p:nvPr/>
        </p:nvSpPr>
        <p:spPr>
          <a:xfrm>
            <a:off x="348666" y="182639"/>
            <a:ext cx="9724593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8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OPA 146 Key Changes - Overview</a:t>
            </a:r>
          </a:p>
        </p:txBody>
      </p:sp>
    </p:spTree>
    <p:extLst>
      <p:ext uri="{BB962C8B-B14F-4D97-AF65-F5344CB8AC3E}">
        <p14:creationId xmlns:p14="http://schemas.microsoft.com/office/powerpoint/2010/main" val="2909778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68309-0ED7-71A2-93FF-C44E64F70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EE36D39-5580-3F1F-C786-EC2F6579B98A}"/>
              </a:ext>
            </a:extLst>
          </p:cNvPr>
          <p:cNvSpPr/>
          <p:nvPr/>
        </p:nvSpPr>
        <p:spPr>
          <a:xfrm>
            <a:off x="0" y="0"/>
            <a:ext cx="12192000" cy="860425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2C98E6-6EE5-DCA4-8093-7726A753D19B}"/>
              </a:ext>
            </a:extLst>
          </p:cNvPr>
          <p:cNvSpPr txBox="1"/>
          <p:nvPr/>
        </p:nvSpPr>
        <p:spPr>
          <a:xfrm>
            <a:off x="518746" y="615462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88F219-D3E7-5CEC-A56C-E73BD40B1D6D}"/>
              </a:ext>
            </a:extLst>
          </p:cNvPr>
          <p:cNvSpPr txBox="1"/>
          <p:nvPr/>
        </p:nvSpPr>
        <p:spPr>
          <a:xfrm>
            <a:off x="812764" y="2082700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4DC8A96-5297-23EA-094F-554550B05045}"/>
              </a:ext>
            </a:extLst>
          </p:cNvPr>
          <p:cNvSpPr txBox="1">
            <a:spLocks/>
          </p:cNvSpPr>
          <p:nvPr/>
        </p:nvSpPr>
        <p:spPr>
          <a:xfrm>
            <a:off x="348666" y="182639"/>
            <a:ext cx="9724593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8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OPA 146 Key Changes - Growth Management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267C45-BD71-1EE3-F082-B43C5FABC19F}"/>
              </a:ext>
            </a:extLst>
          </p:cNvPr>
          <p:cNvSpPr txBox="1"/>
          <p:nvPr/>
        </p:nvSpPr>
        <p:spPr>
          <a:xfrm>
            <a:off x="348666" y="1043064"/>
            <a:ext cx="11628120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Updated Urban Area Boundary to reflect to 2051 boundary as per Envision Durham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 Brooklin and West Whitby.</a:t>
            </a:r>
          </a:p>
          <a:p>
            <a:pPr lvl="2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Updated population and job forecasts to 2051.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Deleted reference to “Built Boundary”.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Combined Major Central Area and Intensification Areas/Corridors into one single category called Strategic Growth Areas (SGAs) including: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Protected Major Transit Station Areas (PMTSA)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Major Central Areas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Community Central Areas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Rapid Transit Intensification Corridor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Intensification Corridors.</a:t>
            </a:r>
          </a:p>
          <a:p>
            <a:pPr lvl="2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Local Central Area symbols replaced with underlying Neighbourhood Commercial designation.</a:t>
            </a:r>
          </a:p>
          <a:p>
            <a:pPr lvl="2"/>
            <a:endParaRPr lang="en-US" sz="20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60635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92285-5DE3-1BB7-EF65-BA54D7F5A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0E5B9DD-A5E0-B5CC-1EBF-15851D5B44DA}"/>
              </a:ext>
            </a:extLst>
          </p:cNvPr>
          <p:cNvSpPr/>
          <p:nvPr/>
        </p:nvSpPr>
        <p:spPr>
          <a:xfrm>
            <a:off x="0" y="-5448"/>
            <a:ext cx="12192000" cy="860425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C54A54-1E04-D453-515F-F41C4FEC4E35}"/>
              </a:ext>
            </a:extLst>
          </p:cNvPr>
          <p:cNvSpPr txBox="1"/>
          <p:nvPr/>
        </p:nvSpPr>
        <p:spPr>
          <a:xfrm>
            <a:off x="518746" y="615462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0B8B92-9947-18CD-E643-7540B5C545CA}"/>
              </a:ext>
            </a:extLst>
          </p:cNvPr>
          <p:cNvSpPr txBox="1"/>
          <p:nvPr/>
        </p:nvSpPr>
        <p:spPr>
          <a:xfrm>
            <a:off x="812764" y="2082700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33B8022-E744-64BD-CD4F-544F07DD0D4D}"/>
              </a:ext>
            </a:extLst>
          </p:cNvPr>
          <p:cNvSpPr txBox="1">
            <a:spLocks/>
          </p:cNvSpPr>
          <p:nvPr/>
        </p:nvSpPr>
        <p:spPr>
          <a:xfrm>
            <a:off x="348666" y="182639"/>
            <a:ext cx="9724593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8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OPA 146 Key Changes - Residential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67F790-D85C-F4D1-A4BB-476EBC754AD6}"/>
              </a:ext>
            </a:extLst>
          </p:cNvPr>
          <p:cNvSpPr txBox="1"/>
          <p:nvPr/>
        </p:nvSpPr>
        <p:spPr>
          <a:xfrm>
            <a:off x="348666" y="1063341"/>
            <a:ext cx="11494668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Permit Townhouses in the Low Density Residential designation, provided maximum density is not exceeded.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Removed max density cap in the High Density Residential (HDR) designation.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controlled by height and function of built form.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Redevelopment and Intensification policies (4.3.3.8) moved to Growth Management (4.2.3.7).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Mature Neighbourhoods policies (4.3.3.12) moved to Growth Management  (4.2.3.8).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1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17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452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6A165-7C82-40A9-0173-BF5AE43E7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487B8C6-23F8-1656-2D51-1288C44DA3BE}"/>
              </a:ext>
            </a:extLst>
          </p:cNvPr>
          <p:cNvSpPr/>
          <p:nvPr/>
        </p:nvSpPr>
        <p:spPr>
          <a:xfrm>
            <a:off x="0" y="11995"/>
            <a:ext cx="12192000" cy="860425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CD80F6-314E-1A1A-F706-FDA90917F668}"/>
              </a:ext>
            </a:extLst>
          </p:cNvPr>
          <p:cNvSpPr txBox="1"/>
          <p:nvPr/>
        </p:nvSpPr>
        <p:spPr>
          <a:xfrm>
            <a:off x="518746" y="615462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E5C308-7686-F25C-7E5B-66AEC2029F3D}"/>
              </a:ext>
            </a:extLst>
          </p:cNvPr>
          <p:cNvSpPr txBox="1"/>
          <p:nvPr/>
        </p:nvSpPr>
        <p:spPr>
          <a:xfrm>
            <a:off x="812764" y="2082700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7B52D8C-7BFA-505B-80E9-75EC53914812}"/>
              </a:ext>
            </a:extLst>
          </p:cNvPr>
          <p:cNvSpPr txBox="1">
            <a:spLocks/>
          </p:cNvSpPr>
          <p:nvPr/>
        </p:nvSpPr>
        <p:spPr>
          <a:xfrm>
            <a:off x="348666" y="182639"/>
            <a:ext cx="9724593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8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OPA 146 Key Changes – Commercial and Mixed Use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E6251B-D462-8A00-072E-C510E1B18BFE}"/>
              </a:ext>
            </a:extLst>
          </p:cNvPr>
          <p:cNvSpPr txBox="1"/>
          <p:nvPr/>
        </p:nvSpPr>
        <p:spPr>
          <a:xfrm>
            <a:off x="348666" y="1154748"/>
            <a:ext cx="113378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Streamlined into 5 designations: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Main Street Mixed-Use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Residential Mixed-Use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Major Commercial Mixed-Use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Community Commercial Mixed-Use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Neighbourhood Commercial.</a:t>
            </a:r>
          </a:p>
          <a:p>
            <a:pPr lvl="2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Require existing non-residential floorspace be retained through redevelopment.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Require a minimum floor space for non-residential in the Residential Mixed Use.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Local Commercial and Convenience Commercial combined into one designation – Neighbourhood Commercial.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Introduced a Special Mixed Use designation for Lynde Shores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Nordeagle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site.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Removed Special Purpose Commercial Designation – changed to Business or Community Commercial Mixed use.</a:t>
            </a:r>
          </a:p>
        </p:txBody>
      </p:sp>
    </p:spTree>
    <p:extLst>
      <p:ext uri="{BB962C8B-B14F-4D97-AF65-F5344CB8AC3E}">
        <p14:creationId xmlns:p14="http://schemas.microsoft.com/office/powerpoint/2010/main" val="1575495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7FC82-0123-566C-5244-2AAD07501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95DC0AD-26F8-1CD8-2EEB-FD988F3738E1}"/>
              </a:ext>
            </a:extLst>
          </p:cNvPr>
          <p:cNvSpPr/>
          <p:nvPr/>
        </p:nvSpPr>
        <p:spPr>
          <a:xfrm>
            <a:off x="0" y="0"/>
            <a:ext cx="12192000" cy="860425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AC41DF-EC73-9C90-0DC4-F45F137F74B7}"/>
              </a:ext>
            </a:extLst>
          </p:cNvPr>
          <p:cNvSpPr txBox="1"/>
          <p:nvPr/>
        </p:nvSpPr>
        <p:spPr>
          <a:xfrm>
            <a:off x="518746" y="615462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C0C008-98BF-CA7E-19D0-648D4D641415}"/>
              </a:ext>
            </a:extLst>
          </p:cNvPr>
          <p:cNvSpPr txBox="1"/>
          <p:nvPr/>
        </p:nvSpPr>
        <p:spPr>
          <a:xfrm>
            <a:off x="812764" y="2082700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06C60A2-82E7-08F7-E7C7-B426AB4B0148}"/>
              </a:ext>
            </a:extLst>
          </p:cNvPr>
          <p:cNvSpPr txBox="1">
            <a:spLocks/>
          </p:cNvSpPr>
          <p:nvPr/>
        </p:nvSpPr>
        <p:spPr>
          <a:xfrm>
            <a:off x="348666" y="182639"/>
            <a:ext cx="9724593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8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OPA 146 Key Changes - Employment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B82978-A15C-2733-C97C-1EE200C21870}"/>
              </a:ext>
            </a:extLst>
          </p:cNvPr>
          <p:cNvSpPr txBox="1"/>
          <p:nvPr/>
        </p:nvSpPr>
        <p:spPr>
          <a:xfrm>
            <a:off x="348664" y="1031952"/>
            <a:ext cx="6425945" cy="632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Renamed General Industrial to Industrial Employment.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Renamed Prestige Industrial to Prestige Employment.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Removed certain uses in Prestige Employment designation.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Created a new Business designation for uses no longer permitted in Employment Areas includes: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 number of Special Purpose Commercial sites,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Special Activity Node B,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 number of Prestige Industrial sites.</a:t>
            </a:r>
          </a:p>
          <a:p>
            <a:pPr lvl="2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Policies on conversion updated to be consistent with PPS.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1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1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1700" dirty="0">
              <a:highlight>
                <a:srgbClr val="FFFF00"/>
              </a:highlight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17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2E5FE2D-049B-5455-13A7-3CE375C761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5725" y="847467"/>
            <a:ext cx="4106275" cy="60105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03D9D3B-7B9E-1FDB-5878-25C7DF6B91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" b="66402"/>
          <a:stretch>
            <a:fillRect/>
          </a:stretch>
        </p:blipFill>
        <p:spPr>
          <a:xfrm>
            <a:off x="8139065" y="6515804"/>
            <a:ext cx="2741820" cy="31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745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6C70B-1DED-4BFA-185D-30D2A21A8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200375F-3B97-D235-C746-728F499DD62F}"/>
              </a:ext>
            </a:extLst>
          </p:cNvPr>
          <p:cNvSpPr/>
          <p:nvPr/>
        </p:nvSpPr>
        <p:spPr>
          <a:xfrm>
            <a:off x="0" y="0"/>
            <a:ext cx="12192000" cy="860425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F6D7AB-CC7B-F380-042E-71F59AE075C5}"/>
              </a:ext>
            </a:extLst>
          </p:cNvPr>
          <p:cNvSpPr txBox="1"/>
          <p:nvPr/>
        </p:nvSpPr>
        <p:spPr>
          <a:xfrm>
            <a:off x="518746" y="615462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8F91AC-404E-78B8-C1E1-725C34EEFE24}"/>
              </a:ext>
            </a:extLst>
          </p:cNvPr>
          <p:cNvSpPr txBox="1"/>
          <p:nvPr/>
        </p:nvSpPr>
        <p:spPr>
          <a:xfrm>
            <a:off x="812764" y="2082700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06B4EC4-E6C2-2403-BF31-26DF1B1BBE97}"/>
              </a:ext>
            </a:extLst>
          </p:cNvPr>
          <p:cNvSpPr txBox="1">
            <a:spLocks/>
          </p:cNvSpPr>
          <p:nvPr/>
        </p:nvSpPr>
        <p:spPr>
          <a:xfrm>
            <a:off x="348666" y="182639"/>
            <a:ext cx="9724593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8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OPA 146 Key Changes – Major Open Space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10EA75-EFDE-96A6-1861-3B6BD6261C50}"/>
              </a:ext>
            </a:extLst>
          </p:cNvPr>
          <p:cNvSpPr txBox="1"/>
          <p:nvPr/>
        </p:nvSpPr>
        <p:spPr>
          <a:xfrm>
            <a:off x="348666" y="1106646"/>
            <a:ext cx="11494668" cy="404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Updated park classification hierarchy: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Removed parkland rate per 1,000 population, as covered </a:t>
            </a:r>
            <a:r>
              <a:rPr lang="en-US" sz="2000">
                <a:latin typeface="Calibri" panose="020F0502020204030204" pitchFamily="34" charset="0"/>
                <a:cs typeface="Calibri" panose="020F0502020204030204" pitchFamily="34" charset="0"/>
              </a:rPr>
              <a:t>by legislation,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Revised sizes of each park classification,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Updated uses.</a:t>
            </a:r>
          </a:p>
          <a:p>
            <a:pPr lvl="2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New classifications for: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Parkettes,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Urban Parkettes,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Sports Field Parks.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1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Updated parkland dedication policy to reflect changes to Planning Act.</a:t>
            </a:r>
          </a:p>
        </p:txBody>
      </p:sp>
    </p:spTree>
    <p:extLst>
      <p:ext uri="{BB962C8B-B14F-4D97-AF65-F5344CB8AC3E}">
        <p14:creationId xmlns:p14="http://schemas.microsoft.com/office/powerpoint/2010/main" val="3470790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3764D-BABB-4D43-EF68-EB3B6EAB7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6105CB8-D448-51EB-810C-5D621DA9A0CB}"/>
              </a:ext>
            </a:extLst>
          </p:cNvPr>
          <p:cNvSpPr/>
          <p:nvPr/>
        </p:nvSpPr>
        <p:spPr>
          <a:xfrm>
            <a:off x="0" y="0"/>
            <a:ext cx="12192000" cy="860425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8FDCD0-8BE2-F4D4-BF96-240AB8C919F4}"/>
              </a:ext>
            </a:extLst>
          </p:cNvPr>
          <p:cNvSpPr txBox="1"/>
          <p:nvPr/>
        </p:nvSpPr>
        <p:spPr>
          <a:xfrm>
            <a:off x="518746" y="615462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DC1091-D5E6-FDF0-D6B8-CA773D983ED8}"/>
              </a:ext>
            </a:extLst>
          </p:cNvPr>
          <p:cNvSpPr txBox="1"/>
          <p:nvPr/>
        </p:nvSpPr>
        <p:spPr>
          <a:xfrm>
            <a:off x="812764" y="2082700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61BBBC3-1709-CE9E-A818-1501F2D8807D}"/>
              </a:ext>
            </a:extLst>
          </p:cNvPr>
          <p:cNvSpPr txBox="1">
            <a:spLocks/>
          </p:cNvSpPr>
          <p:nvPr/>
        </p:nvSpPr>
        <p:spPr>
          <a:xfrm>
            <a:off x="348666" y="182639"/>
            <a:ext cx="9724593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8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OPA 146 Key Changes – Agriculture / Rural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8A5DE4-2530-F6C1-AC06-18DA0E0373EE}"/>
              </a:ext>
            </a:extLst>
          </p:cNvPr>
          <p:cNvSpPr txBox="1"/>
          <p:nvPr/>
        </p:nvSpPr>
        <p:spPr>
          <a:xfrm>
            <a:off x="325806" y="1073303"/>
            <a:ext cx="6923354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Updated agricultural related and on-farm diversified land use policies.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Introduced a new Rural Area designation.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Rural designation permits in addition to uses in Agricultural Area designation: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Recreation,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Tourism,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Small scale agriculture-related institutional, commercial and industrial uses.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endParaRPr lang="en-US" sz="17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92DFA0-57B1-94CE-7EF2-A1D8FA894F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9160" y="860425"/>
            <a:ext cx="4942840" cy="59931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36E6B68-CAB1-51DB-6BE3-18F210C1B6F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543" t="-11957" r="-1"/>
          <a:stretch>
            <a:fillRect/>
          </a:stretch>
        </p:blipFill>
        <p:spPr>
          <a:xfrm>
            <a:off x="7307580" y="6347460"/>
            <a:ext cx="1708150" cy="44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596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57F98-D75B-364A-2FEF-F6FA23E58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C0585BB-3E85-7658-E208-236025318600}"/>
              </a:ext>
            </a:extLst>
          </p:cNvPr>
          <p:cNvSpPr/>
          <p:nvPr/>
        </p:nvSpPr>
        <p:spPr>
          <a:xfrm>
            <a:off x="0" y="0"/>
            <a:ext cx="12192000" cy="860425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ECEBEA-0448-0368-1CD4-CDDBE10F48FF}"/>
              </a:ext>
            </a:extLst>
          </p:cNvPr>
          <p:cNvSpPr txBox="1"/>
          <p:nvPr/>
        </p:nvSpPr>
        <p:spPr>
          <a:xfrm>
            <a:off x="518746" y="615462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537D4A-F74C-9595-0189-038620D3CE09}"/>
              </a:ext>
            </a:extLst>
          </p:cNvPr>
          <p:cNvSpPr txBox="1"/>
          <p:nvPr/>
        </p:nvSpPr>
        <p:spPr>
          <a:xfrm>
            <a:off x="812764" y="2082700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D883AE7-512A-C750-5DEC-02AD5E78C631}"/>
              </a:ext>
            </a:extLst>
          </p:cNvPr>
          <p:cNvSpPr txBox="1">
            <a:spLocks/>
          </p:cNvSpPr>
          <p:nvPr/>
        </p:nvSpPr>
        <p:spPr>
          <a:xfrm>
            <a:off x="348666" y="182639"/>
            <a:ext cx="10756869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8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OPA 146 Key Changes – Section 5 Environmental Management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57739F-D9E8-4194-990A-D2D6CE77FC0D}"/>
              </a:ext>
            </a:extLst>
          </p:cNvPr>
          <p:cNvSpPr txBox="1"/>
          <p:nvPr/>
        </p:nvSpPr>
        <p:spPr>
          <a:xfrm>
            <a:off x="348666" y="1225703"/>
            <a:ext cx="11494668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Policy added to support restoration and enhancement initiatives as part of development applications.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Policy added for Town to consider compensation for removal of isolated non-significant natural features.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Added policy section on Drinking Water Source Protection.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Added policy on designated Class 4 Areas to address noise.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Added policy section on Environmental Stewardship.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Moved Stormwater Management policies (5.3.10) to Section 8 Transportation and Servicing (8.2.5).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17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17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469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67617-3B36-24F8-5F23-6E136E073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5A95D2C-61C6-EF11-A70E-8570600007D7}"/>
              </a:ext>
            </a:extLst>
          </p:cNvPr>
          <p:cNvSpPr/>
          <p:nvPr/>
        </p:nvSpPr>
        <p:spPr>
          <a:xfrm>
            <a:off x="0" y="0"/>
            <a:ext cx="12192000" cy="860425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379B35-8991-3B92-3477-187B3849A419}"/>
              </a:ext>
            </a:extLst>
          </p:cNvPr>
          <p:cNvSpPr txBox="1"/>
          <p:nvPr/>
        </p:nvSpPr>
        <p:spPr>
          <a:xfrm>
            <a:off x="518746" y="615462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61DAAC-124B-7A4A-FEBB-648E8750D9CD}"/>
              </a:ext>
            </a:extLst>
          </p:cNvPr>
          <p:cNvSpPr txBox="1"/>
          <p:nvPr/>
        </p:nvSpPr>
        <p:spPr>
          <a:xfrm>
            <a:off x="812764" y="2082700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5F33DC1-7011-A928-335D-439058E81B2A}"/>
              </a:ext>
            </a:extLst>
          </p:cNvPr>
          <p:cNvSpPr txBox="1">
            <a:spLocks/>
          </p:cNvSpPr>
          <p:nvPr/>
        </p:nvSpPr>
        <p:spPr>
          <a:xfrm>
            <a:off x="348666" y="182639"/>
            <a:ext cx="10756869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8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OPA 146 Key Changes – Section 6 Community Development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2F3D59-656F-DAEC-F2F6-05EE63163010}"/>
              </a:ext>
            </a:extLst>
          </p:cNvPr>
          <p:cNvSpPr txBox="1"/>
          <p:nvPr/>
        </p:nvSpPr>
        <p:spPr>
          <a:xfrm>
            <a:off x="348666" y="1225703"/>
            <a:ext cx="1149466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Updated cultural heritage resource policies to streamline redundant/repetitive policies.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Updated policies related to archaeology and Indigenous engagement.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Add policies on adaptive re-use of heritage properties.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Updated urban design policies to incorporate policies from Envision Durham.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Added Section 6.4 on Complete Communities.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01161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BCF71-BA9F-9A36-E955-A01E38439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5A8B09B-F4EB-76B1-BBBF-7A3DD88528F5}"/>
              </a:ext>
            </a:extLst>
          </p:cNvPr>
          <p:cNvSpPr/>
          <p:nvPr/>
        </p:nvSpPr>
        <p:spPr>
          <a:xfrm>
            <a:off x="0" y="0"/>
            <a:ext cx="12192000" cy="860425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DEF15C-0401-62B6-B45D-0BE8D3141F52}"/>
              </a:ext>
            </a:extLst>
          </p:cNvPr>
          <p:cNvSpPr txBox="1"/>
          <p:nvPr/>
        </p:nvSpPr>
        <p:spPr>
          <a:xfrm>
            <a:off x="518746" y="615462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2CAB56-092C-8153-4CB4-C30FEB350E1B}"/>
              </a:ext>
            </a:extLst>
          </p:cNvPr>
          <p:cNvSpPr txBox="1"/>
          <p:nvPr/>
        </p:nvSpPr>
        <p:spPr>
          <a:xfrm>
            <a:off x="812764" y="2082700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CA7A245-5F0F-B1D8-6E96-D4505A527DBE}"/>
              </a:ext>
            </a:extLst>
          </p:cNvPr>
          <p:cNvSpPr txBox="1">
            <a:spLocks/>
          </p:cNvSpPr>
          <p:nvPr/>
        </p:nvSpPr>
        <p:spPr>
          <a:xfrm>
            <a:off x="348666" y="182639"/>
            <a:ext cx="10756869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8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OPA 146 Key Changes – Section 7 Housing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BFC24A-9A9C-CF03-C5C7-E9736D3B5D01}"/>
              </a:ext>
            </a:extLst>
          </p:cNvPr>
          <p:cNvSpPr txBox="1"/>
          <p:nvPr/>
        </p:nvSpPr>
        <p:spPr>
          <a:xfrm>
            <a:off x="348666" y="1225703"/>
            <a:ext cx="1149466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Updated objectives to be incorporate objectives from Envision Durham.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Updated Housing Supply policies to be consistent with PPS.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Update policies on Housing Options and Affordability to incorporate policies from Envision Durham 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Added policy on implementing a Housing and Homelessness plan with Region of Durham.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Simplified the monitoring policies.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78376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7B602-B290-D332-9B9E-E2ED602F8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0DB07FC-1E36-D601-BF0A-F809D8BA5587}"/>
              </a:ext>
            </a:extLst>
          </p:cNvPr>
          <p:cNvSpPr/>
          <p:nvPr/>
        </p:nvSpPr>
        <p:spPr>
          <a:xfrm>
            <a:off x="0" y="0"/>
            <a:ext cx="12192000" cy="860425"/>
          </a:xfrm>
          <a:prstGeom prst="rect">
            <a:avLst/>
          </a:prstGeom>
          <a:solidFill>
            <a:srgbClr val="0028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5BFBA6-78C7-3CD3-FDC8-1F553E61751B}"/>
              </a:ext>
            </a:extLst>
          </p:cNvPr>
          <p:cNvSpPr txBox="1"/>
          <p:nvPr/>
        </p:nvSpPr>
        <p:spPr>
          <a:xfrm>
            <a:off x="518746" y="615462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5A19ED-3015-8077-EADF-797DF54D0CF6}"/>
              </a:ext>
            </a:extLst>
          </p:cNvPr>
          <p:cNvSpPr txBox="1"/>
          <p:nvPr/>
        </p:nvSpPr>
        <p:spPr>
          <a:xfrm>
            <a:off x="812764" y="2082700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793C71-6635-A7EF-80CF-90AF75224A27}"/>
              </a:ext>
            </a:extLst>
          </p:cNvPr>
          <p:cNvSpPr txBox="1">
            <a:spLocks/>
          </p:cNvSpPr>
          <p:nvPr/>
        </p:nvSpPr>
        <p:spPr>
          <a:xfrm>
            <a:off x="348666" y="182639"/>
            <a:ext cx="11494668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8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OPA 146 Key Changes – Section 8 Transportation, Servicing &amp; Utilities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0919FD-B921-B685-9EE1-9E646FA0A00C}"/>
              </a:ext>
            </a:extLst>
          </p:cNvPr>
          <p:cNvSpPr txBox="1"/>
          <p:nvPr/>
        </p:nvSpPr>
        <p:spPr>
          <a:xfrm>
            <a:off x="239809" y="1138618"/>
            <a:ext cx="11494668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Updated active transportation policies to refer to broader modes of transportation.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Added new policy section on Transportation Demand Management.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Added policy on trails hierarchy from Parks and Recreation Master Plan.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Added policies on transit-oriented development from Envision Durham.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Added policy on Goods Movement from Envision Durham.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Added additional policies on municipal servicing from Envision Durham.</a:t>
            </a:r>
          </a:p>
          <a:p>
            <a:pPr lvl="2"/>
            <a:endParaRPr lang="en-US" sz="17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184231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799E8-7E18-D2CC-B7AE-E017EF3DB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D17846F-F0D0-B8AB-BBBC-C7134973B5CA}"/>
              </a:ext>
            </a:extLst>
          </p:cNvPr>
          <p:cNvSpPr/>
          <p:nvPr/>
        </p:nvSpPr>
        <p:spPr>
          <a:xfrm>
            <a:off x="0" y="0"/>
            <a:ext cx="12192000" cy="86042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A7C642-6FA8-0DC7-1017-232A5D06D914}"/>
              </a:ext>
            </a:extLst>
          </p:cNvPr>
          <p:cNvSpPr txBox="1"/>
          <p:nvPr/>
        </p:nvSpPr>
        <p:spPr>
          <a:xfrm>
            <a:off x="518746" y="615462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887291-946C-2D20-68E9-A3C1715DEAEC}"/>
              </a:ext>
            </a:extLst>
          </p:cNvPr>
          <p:cNvSpPr txBox="1"/>
          <p:nvPr/>
        </p:nvSpPr>
        <p:spPr>
          <a:xfrm>
            <a:off x="812764" y="2082700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604059A-52A4-949D-2153-4805A1738D4A}"/>
              </a:ext>
            </a:extLst>
          </p:cNvPr>
          <p:cNvSpPr txBox="1">
            <a:spLocks/>
          </p:cNvSpPr>
          <p:nvPr/>
        </p:nvSpPr>
        <p:spPr>
          <a:xfrm>
            <a:off x="348666" y="182639"/>
            <a:ext cx="11494668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8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OPA 147 Key Changes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93519B-5505-0B4F-6D53-C6667AA85CA7}"/>
              </a:ext>
            </a:extLst>
          </p:cNvPr>
          <p:cNvSpPr txBox="1"/>
          <p:nvPr/>
        </p:nvSpPr>
        <p:spPr>
          <a:xfrm>
            <a:off x="239809" y="1138618"/>
            <a:ext cx="11494668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Secondary Plans – technical updates to reflect policy and map changes in OPA 146.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Secondary Plans updated include: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Port Whitby Secondary Plan,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Lynde Shores Secondary Plan,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Downtown Whitby Community Secondary Plan,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Brock and Taunton Major Central Area Secondary Plan,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Oak Ridges Moraine Secondary Plan,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Taunton North Community Secondary Plan,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Oak Ridges Moraine Secondary Plan, and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West Whitby Secondary Plan.</a:t>
            </a: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endParaRPr lang="en-US" sz="17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433244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3C04A593-6B19-9544-BB6A-A20B40A43E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886525" y="0"/>
            <a:ext cx="8305475" cy="6858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BE359CE3-B8F2-240F-C873-814675A5B66A}"/>
              </a:ext>
            </a:extLst>
          </p:cNvPr>
          <p:cNvSpPr/>
          <p:nvPr/>
        </p:nvSpPr>
        <p:spPr>
          <a:xfrm>
            <a:off x="2578498" y="1"/>
            <a:ext cx="9333890" cy="6858000"/>
          </a:xfrm>
          <a:prstGeom prst="rect">
            <a:avLst/>
          </a:prstGeom>
          <a:gradFill flip="none" rotWithShape="1">
            <a:gsLst>
              <a:gs pos="6000">
                <a:srgbClr val="002855">
                  <a:alpha val="0"/>
                </a:srgbClr>
              </a:gs>
              <a:gs pos="81000">
                <a:srgbClr val="002855"/>
              </a:gs>
              <a:gs pos="100000">
                <a:srgbClr val="002855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D0841E8-E2F4-E242-A016-22BB5EACB450}"/>
              </a:ext>
            </a:extLst>
          </p:cNvPr>
          <p:cNvSpPr txBox="1">
            <a:spLocks/>
          </p:cNvSpPr>
          <p:nvPr/>
        </p:nvSpPr>
        <p:spPr>
          <a:xfrm>
            <a:off x="309771" y="443757"/>
            <a:ext cx="4556532" cy="5847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2000" dirty="0">
                <a:solidFill>
                  <a:srgbClr val="009FDF"/>
                </a:solidFill>
                <a:latin typeface="Franklin Gothic Medium" panose="020B0603020102020204" pitchFamily="34" charset="0"/>
              </a:rPr>
              <a:t>Official Plan Review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0D7CC8-0C37-4019-BD69-031CA17F5F8E}"/>
              </a:ext>
            </a:extLst>
          </p:cNvPr>
          <p:cNvSpPr txBox="1"/>
          <p:nvPr/>
        </p:nvSpPr>
        <p:spPr>
          <a:xfrm>
            <a:off x="279612" y="154886"/>
            <a:ext cx="44316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9FDF"/>
                </a:solidFill>
                <a:latin typeface="Franklin Gothic Medium" panose="020B0603020102020204" pitchFamily="34" charset="0"/>
              </a:rPr>
              <a:t>Whitby</a:t>
            </a:r>
            <a:endParaRPr lang="en-CA" sz="3200" dirty="0">
              <a:solidFill>
                <a:srgbClr val="009FD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02899B-EBAA-7092-90B4-83861ED67993}"/>
              </a:ext>
            </a:extLst>
          </p:cNvPr>
          <p:cNvSpPr txBox="1"/>
          <p:nvPr/>
        </p:nvSpPr>
        <p:spPr>
          <a:xfrm>
            <a:off x="518746" y="615462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F74896-9CA9-C4B4-B412-B1AF99BC183A}"/>
              </a:ext>
            </a:extLst>
          </p:cNvPr>
          <p:cNvSpPr txBox="1"/>
          <p:nvPr/>
        </p:nvSpPr>
        <p:spPr>
          <a:xfrm>
            <a:off x="812764" y="2082700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A black and white logo&#10;&#10;Description automatically generated">
            <a:extLst>
              <a:ext uri="{FF2B5EF4-FFF2-40B4-BE49-F238E27FC236}">
                <a16:creationId xmlns:a16="http://schemas.microsoft.com/office/drawing/2014/main" id="{5CE0CBA3-5C44-4CDB-F246-D30FFA519C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0371" y="5872314"/>
            <a:ext cx="1072432" cy="644466"/>
          </a:xfrm>
          <a:prstGeom prst="rect">
            <a:avLst/>
          </a:prstGeom>
        </p:spPr>
      </p:pic>
      <p:pic>
        <p:nvPicPr>
          <p:cNvPr id="21" name="Picture 20" descr="A black and white logo with white text&#10;&#10;Description automatically generated">
            <a:extLst>
              <a:ext uri="{FF2B5EF4-FFF2-40B4-BE49-F238E27FC236}">
                <a16:creationId xmlns:a16="http://schemas.microsoft.com/office/drawing/2014/main" id="{A484C00E-51E4-1E6E-F1A3-76EBDCDD4A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082" y="5822782"/>
            <a:ext cx="1392812" cy="743531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FF58042B-F131-D282-4723-86CBA0BB05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73260" y="128664"/>
            <a:ext cx="1485900" cy="9144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1DD8236-8EDE-A78D-3E7A-CFEA3C1C6026}"/>
              </a:ext>
            </a:extLst>
          </p:cNvPr>
          <p:cNvSpPr txBox="1">
            <a:spLocks/>
          </p:cNvSpPr>
          <p:nvPr/>
        </p:nvSpPr>
        <p:spPr>
          <a:xfrm>
            <a:off x="322443" y="2823497"/>
            <a:ext cx="4556531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5400" b="1" dirty="0">
                <a:solidFill>
                  <a:srgbClr val="84BD00"/>
                </a:solidFill>
                <a:latin typeface="Franklin Gothic Medium" panose="020B0603020102020204" pitchFamily="34" charset="0"/>
              </a:rPr>
              <a:t>Questions and Comments</a:t>
            </a:r>
          </a:p>
        </p:txBody>
      </p:sp>
    </p:spTree>
    <p:extLst>
      <p:ext uri="{BB962C8B-B14F-4D97-AF65-F5344CB8AC3E}">
        <p14:creationId xmlns:p14="http://schemas.microsoft.com/office/powerpoint/2010/main" val="706546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Whitby">
      <a:majorFont>
        <a:latin typeface="Proxima Nova"/>
        <a:ea typeface=""/>
        <a:cs typeface=""/>
      </a:majorFont>
      <a:minorFont>
        <a:latin typeface="Arial Nov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1288</TotalTime>
  <Words>978</Words>
  <Application>Microsoft Office PowerPoint</Application>
  <PresentationFormat>Widescreen</PresentationFormat>
  <Paragraphs>194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Arial Nova</vt:lpstr>
      <vt:lpstr>Calibri</vt:lpstr>
      <vt:lpstr>Franklin Gothic Medium</vt:lpstr>
      <vt:lpstr>Proxima Nova</vt:lpstr>
      <vt:lpstr>Office Theme</vt:lpstr>
      <vt:lpstr>PowerPoint Presentation</vt:lpstr>
      <vt:lpstr>Focus Area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TOWN OF WHITBY Downtown Whitby Secondary Plan Update</dc:title>
  <dc:creator>Student</dc:creator>
  <cp:lastModifiedBy>Tesolin, Lori</cp:lastModifiedBy>
  <cp:revision>342</cp:revision>
  <cp:lastPrinted>2022-08-26T15:53:58Z</cp:lastPrinted>
  <dcterms:created xsi:type="dcterms:W3CDTF">2020-11-16T23:19:12Z</dcterms:created>
  <dcterms:modified xsi:type="dcterms:W3CDTF">2025-09-25T15:01:37Z</dcterms:modified>
</cp:coreProperties>
</file>