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258" r:id="rId2"/>
    <p:sldId id="621" r:id="rId3"/>
    <p:sldId id="631" r:id="rId4"/>
    <p:sldId id="637" r:id="rId5"/>
    <p:sldId id="632" r:id="rId6"/>
    <p:sldId id="638" r:id="rId7"/>
    <p:sldId id="57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5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32E368-0279-B1FE-349F-277CA099C232}" name="Sophia Kong" initials="" userId="S::skong@sglplanning.ca::1de866fb-7c38-4724-8632-127c1a0364c0" providerId="AD"/>
  <p188:author id="{0DEAAFA1-E001-DFB1-FF4F-46ED9676B1E1}" name="Catherine Jay" initials="" userId="S::cjay@sglplanning.ca::7b1e36bc-89d0-4bfd-ab88-8b760f1425d1" providerId="AD"/>
  <p188:author id="{46E4A1DA-049F-CB75-5643-95D0EA6BE858}" name="Tesolin, Lori" initials="TL" userId="S::tesolinl@whitby.ca::f7806ef9-499f-4a83-a7da-8ed66e35b467" providerId="AD"/>
  <p188:author id="{C08174DB-192F-A9AD-53A7-7684BE982769}" name="Adrian Chee" initials="AC" userId="S::achee@sglplanning.ca::3fd2b358-46d3-4bad-9b8d-039c8eee6c8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therine Jay" initials="CJ" lastIdx="7" clrIdx="0">
    <p:extLst>
      <p:ext uri="{19B8F6BF-5375-455C-9EA6-DF929625EA0E}">
        <p15:presenceInfo xmlns:p15="http://schemas.microsoft.com/office/powerpoint/2012/main" userId="S::cjay@sglplanning.onmicrosoft.com::7b1e36bc-89d0-4bfd-ab88-8b760f1425d1" providerId="AD"/>
      </p:ext>
    </p:extLst>
  </p:cmAuthor>
  <p:cmAuthor id="2" name="Student" initials="S" lastIdx="1" clrIdx="1">
    <p:extLst>
      <p:ext uri="{19B8F6BF-5375-455C-9EA6-DF929625EA0E}">
        <p15:presenceInfo xmlns:p15="http://schemas.microsoft.com/office/powerpoint/2012/main" userId="S::student@sglplanning.onmicrosoft.com::bb96c2d4-c35e-419a-9046-48b0186366d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5"/>
    <a:srgbClr val="E04B49"/>
    <a:srgbClr val="8816A8"/>
    <a:srgbClr val="A613CF"/>
    <a:srgbClr val="009FDF"/>
    <a:srgbClr val="FEAA00"/>
    <a:srgbClr val="002755"/>
    <a:srgbClr val="FFECBD"/>
    <a:srgbClr val="65CEAA"/>
    <a:srgbClr val="A1B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28" autoAdjust="0"/>
    <p:restoredTop sz="89592" autoAdjust="0"/>
  </p:normalViewPr>
  <p:slideViewPr>
    <p:cSldViewPr snapToGrid="0" snapToObjects="1">
      <p:cViewPr>
        <p:scale>
          <a:sx n="70" d="100"/>
          <a:sy n="70" d="100"/>
        </p:scale>
        <p:origin x="776" y="-368"/>
      </p:cViewPr>
      <p:guideLst>
        <p:guide orient="horz" pos="1275"/>
        <p:guide pos="39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4FF8FE-57D8-4E24-A9FA-EA5082B0F6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50918A-D7A2-4EA3-A36D-900C9AF24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29CBE8-663E-4E05-B881-5A717F80568E}" type="datetimeFigureOut">
              <a:rPr lang="en-CA" smtClean="0"/>
              <a:t>9/29/2025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8BC2F-4C1A-4785-8791-2041C44A75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6491B3-3CA9-4E77-9FAF-86B11AA464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244EB-45EA-47BB-9CDB-3FB9B5730A05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169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917B-A9BB-2448-8F87-9B18FE0832B6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DF5893-0F2C-6C45-BD73-E07A9F2516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15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67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C9B77-53F5-B94D-0C83-AA18A93CC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B23D4-D2D1-E3C8-2716-AA73311DB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33E6B5-92E5-D81E-817A-95A5CC4D1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highlight>
                <a:srgbClr val="FFFF00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9D381-15E5-F547-0FFB-6800F3819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193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F1C4-C270-DA80-0510-AB5E35A9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67377-F6DE-A0EA-D8AF-5E63BB7D7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4F2E7-0411-1A2E-B25A-23EDF3E485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CC069-AEA3-6983-93AE-03D6F867C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42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C315D-E7C1-46F6-2D43-9481BE915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36B95-D001-F33A-0F35-B6AA395F7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46842C-E5D2-4BCE-AA6B-B6606993D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D808E-6FAB-832A-5140-C2C3AD38C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68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5D2E0-34FF-6837-0840-44A4283E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18A60-CD81-E96D-DCF2-95671BD97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8BEF96-A305-BC64-1E38-7ED0B546E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70B12-DBEC-C92A-DCBB-B917C279E8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16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6BF2D-9117-20A7-6ECC-51B710137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31797C-0E38-5C22-8AB1-F326CA3D10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B6B05C-0C96-943B-25D2-A76D4C135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DE1713-E6F0-4CB5-205C-C6FEF7BCC2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455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F5893-0F2C-6C45-BD73-E07A9F25161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628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301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3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42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8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87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65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44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4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4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17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3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14F1D-77E0-A648-ABA9-DBA63CD587E0}" type="datetimeFigureOut">
              <a:rPr lang="en-US" smtClean="0"/>
              <a:t>9/29/2025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CBBB2-DDD4-E341-8B8B-ACE5F647A35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82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jp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22.sv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C04A593-6B19-9544-BB6A-A20B40A43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86525" y="0"/>
            <a:ext cx="8305475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E359CE3-B8F2-240F-C873-814675A5B66A}"/>
              </a:ext>
            </a:extLst>
          </p:cNvPr>
          <p:cNvSpPr/>
          <p:nvPr/>
        </p:nvSpPr>
        <p:spPr>
          <a:xfrm>
            <a:off x="2610777" y="0"/>
            <a:ext cx="9333890" cy="6858000"/>
          </a:xfrm>
          <a:prstGeom prst="rect">
            <a:avLst/>
          </a:prstGeom>
          <a:gradFill flip="none" rotWithShape="1">
            <a:gsLst>
              <a:gs pos="6000">
                <a:srgbClr val="002855">
                  <a:alpha val="0"/>
                </a:srgbClr>
              </a:gs>
              <a:gs pos="81000">
                <a:srgbClr val="002855"/>
              </a:gs>
              <a:gs pos="100000">
                <a:srgbClr val="002855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0841E8-E2F4-E242-A016-22BB5EACB450}"/>
              </a:ext>
            </a:extLst>
          </p:cNvPr>
          <p:cNvSpPr txBox="1">
            <a:spLocks/>
          </p:cNvSpPr>
          <p:nvPr/>
        </p:nvSpPr>
        <p:spPr>
          <a:xfrm>
            <a:off x="545081" y="937402"/>
            <a:ext cx="9036142" cy="115967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8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Official Plan Review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B3EA85-9608-A44F-9EB2-96676749DE49}"/>
              </a:ext>
            </a:extLst>
          </p:cNvPr>
          <p:cNvCxnSpPr>
            <a:cxnSpLocks/>
          </p:cNvCxnSpPr>
          <p:nvPr/>
        </p:nvCxnSpPr>
        <p:spPr>
          <a:xfrm flipV="1">
            <a:off x="631793" y="1402863"/>
            <a:ext cx="6710344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20D7CC8-0C37-4019-BD69-031CA17F5F8E}"/>
              </a:ext>
            </a:extLst>
          </p:cNvPr>
          <p:cNvSpPr txBox="1"/>
          <p:nvPr/>
        </p:nvSpPr>
        <p:spPr>
          <a:xfrm>
            <a:off x="514922" y="290727"/>
            <a:ext cx="878846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dirty="0">
                <a:solidFill>
                  <a:srgbClr val="7BB244"/>
                </a:solidFill>
                <a:latin typeface="Franklin Gothic Medium" panose="020B0603020102020204" pitchFamily="34" charset="0"/>
              </a:rPr>
              <a:t>Whitby</a:t>
            </a:r>
            <a:endParaRPr lang="en-CA" sz="6600" dirty="0">
              <a:solidFill>
                <a:srgbClr val="7BB24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2899B-EBAA-7092-90B4-83861ED67993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74896-9CA9-C4B4-B412-B1AF99BC183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A black and white logo&#10;&#10;Description automatically generated">
            <a:extLst>
              <a:ext uri="{FF2B5EF4-FFF2-40B4-BE49-F238E27FC236}">
                <a16:creationId xmlns:a16="http://schemas.microsoft.com/office/drawing/2014/main" id="{5CE0CBA3-5C44-4CDB-F246-D30FFA519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370" y="5554795"/>
            <a:ext cx="1453671" cy="873567"/>
          </a:xfrm>
          <a:prstGeom prst="rect">
            <a:avLst/>
          </a:prstGeom>
        </p:spPr>
      </p:pic>
      <p:pic>
        <p:nvPicPr>
          <p:cNvPr id="21" name="Picture 20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A484C00E-51E4-1E6E-F1A3-76EBDCDD4A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81" y="5478888"/>
            <a:ext cx="1887943" cy="1007849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98D7EEF-3C0D-2F00-44E7-4E89E8D2E5C6}"/>
              </a:ext>
            </a:extLst>
          </p:cNvPr>
          <p:cNvSpPr txBox="1">
            <a:spLocks/>
          </p:cNvSpPr>
          <p:nvPr/>
        </p:nvSpPr>
        <p:spPr>
          <a:xfrm>
            <a:off x="545081" y="3895233"/>
            <a:ext cx="4556532" cy="5847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Statutory Public Meeting – DRAFT PROPOSED </a:t>
            </a:r>
          </a:p>
          <a:p>
            <a:pPr algn="l"/>
            <a:r>
              <a:rPr lang="en-CA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148</a:t>
            </a:r>
          </a:p>
          <a:p>
            <a:pPr algn="l"/>
            <a:r>
              <a:rPr lang="en-CA" sz="2000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October 1, 2025	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F58042B-F131-D282-4723-86CBA0BB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3260" y="128664"/>
            <a:ext cx="14859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4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7079-8B27-91B7-EB73-963B4F10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EF30E4B-84DA-BF50-E957-E3D8F5ACEF41}"/>
              </a:ext>
            </a:extLst>
          </p:cNvPr>
          <p:cNvSpPr/>
          <p:nvPr/>
        </p:nvSpPr>
        <p:spPr>
          <a:xfrm>
            <a:off x="9165890" y="0"/>
            <a:ext cx="3060000" cy="6870958"/>
          </a:xfrm>
          <a:prstGeom prst="rect">
            <a:avLst/>
          </a:prstGeom>
          <a:solidFill>
            <a:srgbClr val="0027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BE39E4-DFE8-C315-BBB7-A3E9B1CD2EC8}"/>
              </a:ext>
            </a:extLst>
          </p:cNvPr>
          <p:cNvSpPr/>
          <p:nvPr/>
        </p:nvSpPr>
        <p:spPr>
          <a:xfrm>
            <a:off x="9151984" y="3407253"/>
            <a:ext cx="3119808" cy="3470478"/>
          </a:xfrm>
          <a:prstGeom prst="rect">
            <a:avLst/>
          </a:prstGeom>
          <a:solidFill>
            <a:srgbClr val="FFECB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F193969-EE64-B413-C1FF-DBFEB25BA508}"/>
              </a:ext>
            </a:extLst>
          </p:cNvPr>
          <p:cNvSpPr/>
          <p:nvPr/>
        </p:nvSpPr>
        <p:spPr>
          <a:xfrm>
            <a:off x="-2951" y="0"/>
            <a:ext cx="3200018" cy="6870958"/>
          </a:xfrm>
          <a:prstGeom prst="rect">
            <a:avLst/>
          </a:prstGeom>
          <a:solidFill>
            <a:srgbClr val="73004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89436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7F6A74-B596-438E-2C17-5F176111544E}"/>
              </a:ext>
            </a:extLst>
          </p:cNvPr>
          <p:cNvSpPr txBox="1"/>
          <p:nvPr/>
        </p:nvSpPr>
        <p:spPr>
          <a:xfrm>
            <a:off x="9300754" y="5216434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E9F563-757C-90B0-01E6-257BB158E94D}"/>
              </a:ext>
            </a:extLst>
          </p:cNvPr>
          <p:cNvSpPr txBox="1"/>
          <p:nvPr/>
        </p:nvSpPr>
        <p:spPr>
          <a:xfrm>
            <a:off x="3081130" y="2365513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992717-EDC8-3F9A-6639-7A0966A4BA14}"/>
              </a:ext>
            </a:extLst>
          </p:cNvPr>
          <p:cNvSpPr txBox="1"/>
          <p:nvPr/>
        </p:nvSpPr>
        <p:spPr>
          <a:xfrm>
            <a:off x="233287" y="1611512"/>
            <a:ext cx="27497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i="0" u="none" strike="noStrike" dirty="0">
                <a:solidFill>
                  <a:schemeClr val="bg1"/>
                </a:solidFill>
                <a:effectLst/>
              </a:rPr>
              <a:t>Whitby GO Protected Major Transit Station Area (PMTSA</a:t>
            </a:r>
            <a:r>
              <a:rPr lang="en-CA" sz="2000" b="1" dirty="0">
                <a:solidFill>
                  <a:schemeClr val="bg1"/>
                </a:solidFill>
              </a:rPr>
              <a:t>)</a:t>
            </a:r>
          </a:p>
          <a:p>
            <a:pPr algn="ctr">
              <a:spcAft>
                <a:spcPts val="1200"/>
              </a:spcAft>
            </a:pPr>
            <a:r>
              <a:rPr lang="en-CA" sz="2000" b="1" i="0" u="none" strike="noStrike" dirty="0">
                <a:solidFill>
                  <a:schemeClr val="bg1"/>
                </a:solidFill>
                <a:effectLst/>
              </a:rPr>
              <a:t>OPA 138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E4D013B-9D62-5AA7-9333-CEDDA7582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4" t="-104" r="9324"/>
          <a:stretch/>
        </p:blipFill>
        <p:spPr>
          <a:xfrm>
            <a:off x="72" y="3407253"/>
            <a:ext cx="3379232" cy="347695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7C881814-8B09-9204-1B23-A321B4461C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717" y="242183"/>
            <a:ext cx="1866199" cy="1137807"/>
          </a:xfrm>
          <a:noFill/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1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E8B75A-76C4-E6D6-A5D2-F66FCFFD95F0}"/>
              </a:ext>
            </a:extLst>
          </p:cNvPr>
          <p:cNvSpPr/>
          <p:nvPr/>
        </p:nvSpPr>
        <p:spPr>
          <a:xfrm>
            <a:off x="3085678" y="0"/>
            <a:ext cx="3060000" cy="687095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1A1742-09E1-C285-3192-7789602F24A7}"/>
              </a:ext>
            </a:extLst>
          </p:cNvPr>
          <p:cNvSpPr txBox="1"/>
          <p:nvPr/>
        </p:nvSpPr>
        <p:spPr>
          <a:xfrm>
            <a:off x="9300754" y="5216434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EC2177-C772-3FDF-189E-0FFD77209DD3}"/>
              </a:ext>
            </a:extLst>
          </p:cNvPr>
          <p:cNvSpPr txBox="1"/>
          <p:nvPr/>
        </p:nvSpPr>
        <p:spPr>
          <a:xfrm>
            <a:off x="3081130" y="2365513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EBDB5E-E3B4-EAE5-AE00-71DA1EC1C7CF}"/>
              </a:ext>
            </a:extLst>
          </p:cNvPr>
          <p:cNvSpPr txBox="1"/>
          <p:nvPr/>
        </p:nvSpPr>
        <p:spPr>
          <a:xfrm>
            <a:off x="616226" y="1550504"/>
            <a:ext cx="10774017" cy="4065105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DF240C-5643-5169-FF5C-64A634196936}"/>
              </a:ext>
            </a:extLst>
          </p:cNvPr>
          <p:cNvSpPr txBox="1"/>
          <p:nvPr/>
        </p:nvSpPr>
        <p:spPr>
          <a:xfrm>
            <a:off x="3203743" y="1611512"/>
            <a:ext cx="27540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Other Strategic Growth Areas and Nodes and Corridors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 139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C3757E-EBCA-384C-C7C6-7C2685009F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81" t="39962" r="23436" b="22910"/>
          <a:stretch/>
        </p:blipFill>
        <p:spPr>
          <a:xfrm>
            <a:off x="3098901" y="3407253"/>
            <a:ext cx="3040101" cy="3467875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C6ED7F-B6CE-93D0-F53F-1226774FDE8B}"/>
              </a:ext>
            </a:extLst>
          </p:cNvPr>
          <p:cNvSpPr txBox="1"/>
          <p:nvPr/>
        </p:nvSpPr>
        <p:spPr>
          <a:xfrm>
            <a:off x="197644" y="3617588"/>
            <a:ext cx="1842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PMTSA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D13764B-F024-2560-D91D-FCBFCEAA7B05}"/>
              </a:ext>
            </a:extLst>
          </p:cNvPr>
          <p:cNvCxnSpPr>
            <a:cxnSpLocks/>
          </p:cNvCxnSpPr>
          <p:nvPr/>
        </p:nvCxnSpPr>
        <p:spPr>
          <a:xfrm>
            <a:off x="1126472" y="4167376"/>
            <a:ext cx="194423" cy="686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1">
            <a:extLst>
              <a:ext uri="{FF2B5EF4-FFF2-40B4-BE49-F238E27FC236}">
                <a16:creationId xmlns:a16="http://schemas.microsoft.com/office/drawing/2014/main" id="{A20A1CB8-33C9-DB8A-6F2B-1470480FA42C}"/>
              </a:ext>
            </a:extLst>
          </p:cNvPr>
          <p:cNvSpPr txBox="1">
            <a:spLocks/>
          </p:cNvSpPr>
          <p:nvPr/>
        </p:nvSpPr>
        <p:spPr>
          <a:xfrm>
            <a:off x="3644646" y="242183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2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583061-F9C0-55CB-9DEC-1A44A57B1D7D}"/>
              </a:ext>
            </a:extLst>
          </p:cNvPr>
          <p:cNvSpPr/>
          <p:nvPr/>
        </p:nvSpPr>
        <p:spPr>
          <a:xfrm>
            <a:off x="6121888" y="0"/>
            <a:ext cx="3060000" cy="6870958"/>
          </a:xfrm>
          <a:prstGeom prst="rect">
            <a:avLst/>
          </a:prstGeom>
          <a:solidFill>
            <a:srgbClr val="E04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E1ACDFA3-39BC-B05C-6117-44FE54350BF6}"/>
              </a:ext>
            </a:extLst>
          </p:cNvPr>
          <p:cNvSpPr txBox="1">
            <a:spLocks/>
          </p:cNvSpPr>
          <p:nvPr/>
        </p:nvSpPr>
        <p:spPr>
          <a:xfrm>
            <a:off x="6754431" y="242183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3600" b="1">
                <a:solidFill>
                  <a:schemeClr val="bg1"/>
                </a:solidFill>
                <a:latin typeface="Proxima Nova" panose="02000506030000020004" pitchFamily="50" charset="0"/>
                <a:ea typeface="+mj-ea"/>
                <a:cs typeface="+mj-cs"/>
              </a:defRPr>
            </a:lvl1pPr>
          </a:lstStyle>
          <a:p>
            <a:r>
              <a:rPr lang="en-CA" dirty="0"/>
              <a:t>Focus Area 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EECDB3-9BCF-7AB1-47E7-7EABF26E3FEA}"/>
              </a:ext>
            </a:extLst>
          </p:cNvPr>
          <p:cNvSpPr txBox="1"/>
          <p:nvPr/>
        </p:nvSpPr>
        <p:spPr>
          <a:xfrm>
            <a:off x="6243844" y="1611512"/>
            <a:ext cx="2754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Brooklin Urban Expansion Area per Envision Durham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 148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bg1"/>
              </a:solidFill>
            </a:endParaRPr>
          </a:p>
          <a:p>
            <a:pPr algn="l">
              <a:spcAft>
                <a:spcPts val="1200"/>
              </a:spcAft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DB891EC-0276-5FA7-799C-CF25B7AFB8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113" t="16487" r="22450" b="44014"/>
          <a:stretch/>
        </p:blipFill>
        <p:spPr>
          <a:xfrm>
            <a:off x="6121889" y="3408448"/>
            <a:ext cx="3060000" cy="349564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8" name="Title 1">
            <a:extLst>
              <a:ext uri="{FF2B5EF4-FFF2-40B4-BE49-F238E27FC236}">
                <a16:creationId xmlns:a16="http://schemas.microsoft.com/office/drawing/2014/main" id="{9B74EA24-0518-72D7-7DD0-688ABC8EB763}"/>
              </a:ext>
            </a:extLst>
          </p:cNvPr>
          <p:cNvSpPr txBox="1">
            <a:spLocks/>
          </p:cNvSpPr>
          <p:nvPr/>
        </p:nvSpPr>
        <p:spPr>
          <a:xfrm>
            <a:off x="9762790" y="275961"/>
            <a:ext cx="1866199" cy="11378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b="1" dirty="0">
                <a:solidFill>
                  <a:schemeClr val="bg1"/>
                </a:solidFill>
                <a:latin typeface="Proxima Nova" panose="02000506030000020004" pitchFamily="50" charset="0"/>
              </a:rPr>
              <a:t>Focus Area 4</a:t>
            </a:r>
            <a:endParaRPr lang="en-CA" sz="3600" b="1" dirty="0">
              <a:solidFill>
                <a:srgbClr val="92D050"/>
              </a:solidFill>
              <a:latin typeface="Proxima Nova" panose="02000506030000020004" pitchFamily="50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EB3758F-3FC2-6CD3-C467-ED8B19A05BFB}"/>
              </a:ext>
            </a:extLst>
          </p:cNvPr>
          <p:cNvSpPr txBox="1"/>
          <p:nvPr/>
        </p:nvSpPr>
        <p:spPr>
          <a:xfrm>
            <a:off x="9318889" y="1514192"/>
            <a:ext cx="2754000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General Updates to the Official Plan to prepare for growth to 2051</a:t>
            </a:r>
          </a:p>
          <a:p>
            <a:pPr algn="ctr">
              <a:spcAft>
                <a:spcPts val="1200"/>
              </a:spcAft>
            </a:pPr>
            <a:r>
              <a:rPr lang="en-CA" sz="2000" b="1" dirty="0">
                <a:solidFill>
                  <a:schemeClr val="bg1"/>
                </a:solidFill>
              </a:rPr>
              <a:t>OPAs 146 &amp; 147</a:t>
            </a:r>
            <a:endParaRPr lang="en-CA" sz="1400" dirty="0">
              <a:solidFill>
                <a:schemeClr val="bg1"/>
              </a:solidFill>
            </a:endParaRPr>
          </a:p>
          <a:p>
            <a:pPr algn="l">
              <a:spcAft>
                <a:spcPts val="1200"/>
              </a:spcAft>
            </a:pPr>
            <a:endParaRPr lang="en-CA" sz="14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9108A0E-CAE2-9AEE-F5F5-9BE2BC80ADB5}"/>
              </a:ext>
            </a:extLst>
          </p:cNvPr>
          <p:cNvSpPr txBox="1"/>
          <p:nvPr/>
        </p:nvSpPr>
        <p:spPr>
          <a:xfrm flipV="1">
            <a:off x="9658089" y="6242438"/>
            <a:ext cx="45719" cy="45719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Graphic 44" descr="Mortgage with solid fill">
            <a:extLst>
              <a:ext uri="{FF2B5EF4-FFF2-40B4-BE49-F238E27FC236}">
                <a16:creationId xmlns:a16="http://schemas.microsoft.com/office/drawing/2014/main" id="{CA29B8A6-E5B6-1B4F-5EC7-7DA3E94E8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32196" y="3495346"/>
            <a:ext cx="1176565" cy="1176565"/>
          </a:xfrm>
          <a:prstGeom prst="rect">
            <a:avLst/>
          </a:prstGeom>
        </p:spPr>
      </p:pic>
      <p:pic>
        <p:nvPicPr>
          <p:cNvPr id="47" name="Graphic 46" descr="City with solid fill">
            <a:extLst>
              <a:ext uri="{FF2B5EF4-FFF2-40B4-BE49-F238E27FC236}">
                <a16:creationId xmlns:a16="http://schemas.microsoft.com/office/drawing/2014/main" id="{448D234A-2CCD-9F47-336E-48C1B1C602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81097" y="4774831"/>
            <a:ext cx="2555128" cy="2555128"/>
          </a:xfrm>
          <a:prstGeom prst="rect">
            <a:avLst/>
          </a:prstGeom>
        </p:spPr>
      </p:pic>
      <p:pic>
        <p:nvPicPr>
          <p:cNvPr id="48" name="Graphic 47" descr="Hill scene with solid fill">
            <a:extLst>
              <a:ext uri="{FF2B5EF4-FFF2-40B4-BE49-F238E27FC236}">
                <a16:creationId xmlns:a16="http://schemas.microsoft.com/office/drawing/2014/main" id="{6D70C657-C07B-D347-BCE9-C1DFBBD89B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03114" y="4510480"/>
            <a:ext cx="732502" cy="732502"/>
          </a:xfrm>
          <a:prstGeom prst="rect">
            <a:avLst/>
          </a:prstGeom>
        </p:spPr>
      </p:pic>
      <p:pic>
        <p:nvPicPr>
          <p:cNvPr id="49" name="Graphic 48" descr="Handwashing outline">
            <a:extLst>
              <a:ext uri="{FF2B5EF4-FFF2-40B4-BE49-F238E27FC236}">
                <a16:creationId xmlns:a16="http://schemas.microsoft.com/office/drawing/2014/main" id="{3E25A606-0A4F-C8EC-A8A1-CFCE8F838BB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61972" y="4531734"/>
            <a:ext cx="1241142" cy="1241142"/>
          </a:xfrm>
          <a:prstGeom prst="rect">
            <a:avLst/>
          </a:prstGeom>
        </p:spPr>
      </p:pic>
      <p:pic>
        <p:nvPicPr>
          <p:cNvPr id="50" name="Graphic 49" descr="Open hand with plant with solid fill">
            <a:extLst>
              <a:ext uri="{FF2B5EF4-FFF2-40B4-BE49-F238E27FC236}">
                <a16:creationId xmlns:a16="http://schemas.microsoft.com/office/drawing/2014/main" id="{69890933-C580-F21E-07E5-6E3C82AC86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238457" y="3410641"/>
            <a:ext cx="726239" cy="726239"/>
          </a:xfrm>
          <a:prstGeom prst="rect">
            <a:avLst/>
          </a:prstGeom>
        </p:spPr>
      </p:pic>
      <p:pic>
        <p:nvPicPr>
          <p:cNvPr id="51" name="Graphic 50" descr="Sound Medium outline">
            <a:extLst>
              <a:ext uri="{FF2B5EF4-FFF2-40B4-BE49-F238E27FC236}">
                <a16:creationId xmlns:a16="http://schemas.microsoft.com/office/drawing/2014/main" id="{E97A0C22-6566-68D8-8DB7-8EF5F99A455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41890" y="3665071"/>
            <a:ext cx="866663" cy="866663"/>
          </a:xfrm>
          <a:prstGeom prst="rect">
            <a:avLst/>
          </a:prstGeom>
        </p:spPr>
      </p:pic>
      <p:pic>
        <p:nvPicPr>
          <p:cNvPr id="52" name="Graphic 51" descr="Neighborhood outline">
            <a:extLst>
              <a:ext uri="{FF2B5EF4-FFF2-40B4-BE49-F238E27FC236}">
                <a16:creationId xmlns:a16="http://schemas.microsoft.com/office/drawing/2014/main" id="{FEDC87F7-7E2E-79A1-A2C8-E3CC2171E90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150639" y="3996908"/>
            <a:ext cx="842902" cy="842902"/>
          </a:xfrm>
          <a:prstGeom prst="rect">
            <a:avLst/>
          </a:prstGeom>
        </p:spPr>
      </p:pic>
      <p:pic>
        <p:nvPicPr>
          <p:cNvPr id="46" name="Graphic 45" descr="Group of women with solid fill">
            <a:extLst>
              <a:ext uri="{FF2B5EF4-FFF2-40B4-BE49-F238E27FC236}">
                <a16:creationId xmlns:a16="http://schemas.microsoft.com/office/drawing/2014/main" id="{BD18BE72-C5CD-7E4B-FC5F-8B6619B197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163496" y="6068381"/>
            <a:ext cx="894259" cy="89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4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D692D-576D-9A7C-AC24-22E57A7F6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3BD846C-FEAF-BE49-2A04-62B85074F692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E04B49"/>
          </a:solidFill>
          <a:ln>
            <a:solidFill>
              <a:srgbClr val="E04B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04B4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A41524-4E24-EF86-EE67-2D216491EB4B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8E21F-688A-F887-D89F-EE941DBEE8C2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0B86F22-E615-0047-6FF7-FC809E6B7A0B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148 Key Changes – Land Use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C9033A-4E7F-68B8-B453-4107C82D56F1}"/>
              </a:ext>
            </a:extLst>
          </p:cNvPr>
          <p:cNvSpPr txBox="1"/>
          <p:nvPr/>
        </p:nvSpPr>
        <p:spPr>
          <a:xfrm>
            <a:off x="348666" y="1225703"/>
            <a:ext cx="584026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Introduced new designations for urban expansion area.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Introduced 2051 Expansion Area line to reflect certain policies.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Business Park designation and changed to Prestige Employment.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Changed Prestige Industrial designations north of Highway 407 to Business designation.</a:t>
            </a: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5BF2462-14BB-14C8-EF7B-BBEDE16A48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5"/>
          <a:stretch>
            <a:fillRect/>
          </a:stretch>
        </p:blipFill>
        <p:spPr>
          <a:xfrm>
            <a:off x="8111613" y="878597"/>
            <a:ext cx="4080387" cy="59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9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1612A-058E-46B2-FA23-51FF29800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7E3C118-769D-BCF4-2026-380D95B9F0DD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E04B49"/>
          </a:solidFill>
          <a:ln>
            <a:solidFill>
              <a:srgbClr val="E04B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04B4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3F500B-2D11-6C08-2C10-7122B06513BB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C3344-814C-AF12-A6C3-68C25F699773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591C00-726D-0050-4E39-E2A81D5A7E9E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148 Key Changes – Land Use Schedule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8C845-CAC0-2013-A848-63D29D92CDA1}"/>
              </a:ext>
            </a:extLst>
          </p:cNvPr>
          <p:cNvSpPr txBox="1"/>
          <p:nvPr/>
        </p:nvSpPr>
        <p:spPr>
          <a:xfrm>
            <a:off x="348665" y="1225703"/>
            <a:ext cx="769657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Changes to reflect new Mixed Use designations.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Changed two Special Purpose Commercial designations to Community Commercial Mixed Use at: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Ashburn and Winchester,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Columbus and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Thickson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221899-38CD-D31C-BF78-85858E0A7F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5"/>
          <a:stretch>
            <a:fillRect/>
          </a:stretch>
        </p:blipFill>
        <p:spPr>
          <a:xfrm>
            <a:off x="8104239" y="860425"/>
            <a:ext cx="4087761" cy="598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91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3FB7-F11C-B0F7-AE9B-0C1F2BDF3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18BBC0-193F-6E35-5130-256EF15461E0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E04B49"/>
          </a:solidFill>
          <a:ln>
            <a:solidFill>
              <a:srgbClr val="E04B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04B4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4C60EA-AFDC-4FC5-9B85-47A49AE2190C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AE644-FEDA-CC31-B0ED-FBACB014E8D9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3E7F967-7A6B-6605-E265-83C1DECD6138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148 Key Changes – Policy Changes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04CB3-D4E6-F454-953F-E5596248DAAE}"/>
              </a:ext>
            </a:extLst>
          </p:cNvPr>
          <p:cNvSpPr txBox="1"/>
          <p:nvPr/>
        </p:nvSpPr>
        <p:spPr>
          <a:xfrm>
            <a:off x="348666" y="1225703"/>
            <a:ext cx="114946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Health Precinct moved to west of Highway 7 and Highway 412 interchange.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Updated policies to reflect changes in OPA 146.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Comprehensive Block Plan requirement.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Maximum density requirements removed from the High Density and Mixed Use designations.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controlled by height and function of built form.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Removed minimum building height in the Major Commercial designation.</a:t>
            </a:r>
          </a:p>
          <a:p>
            <a:pPr lvl="2"/>
            <a:endParaRPr lang="en-US" sz="17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84059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97F70-EF5A-A35F-B352-F87AECEB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194145B-B548-68FC-B3B7-ACBE924E22FE}"/>
              </a:ext>
            </a:extLst>
          </p:cNvPr>
          <p:cNvSpPr/>
          <p:nvPr/>
        </p:nvSpPr>
        <p:spPr>
          <a:xfrm>
            <a:off x="0" y="0"/>
            <a:ext cx="12192000" cy="860425"/>
          </a:xfrm>
          <a:prstGeom prst="rect">
            <a:avLst/>
          </a:prstGeom>
          <a:solidFill>
            <a:srgbClr val="E04B49"/>
          </a:solidFill>
          <a:ln>
            <a:solidFill>
              <a:srgbClr val="E04B4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04B4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B088F0-E6C6-FDF9-425A-B7D6238CB38A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319995-7A74-ABA6-AA8E-9495299DC31C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E017D53-C7CF-C339-EC92-6D1E83A9F67B}"/>
              </a:ext>
            </a:extLst>
          </p:cNvPr>
          <p:cNvSpPr txBox="1">
            <a:spLocks/>
          </p:cNvSpPr>
          <p:nvPr/>
        </p:nvSpPr>
        <p:spPr>
          <a:xfrm>
            <a:off x="348666" y="182639"/>
            <a:ext cx="10756869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28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OPA 148 Key Changes – Policy Changes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529E3D-25CF-0467-BB13-572968647577}"/>
              </a:ext>
            </a:extLst>
          </p:cNvPr>
          <p:cNvSpPr txBox="1"/>
          <p:nvPr/>
        </p:nvSpPr>
        <p:spPr>
          <a:xfrm>
            <a:off x="348666" y="1225703"/>
            <a:ext cx="11494668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Requires a Hazard Lands and SWM study be prepared for the 2051 Lands: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delineate limits of natural hazards;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confirm limits of natural heritage system.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Infrastructure staging and sequencing plan and fiscal impact study required for 2051 lands.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Lake Ridge Road corridor access management study required to determine intersection control type for mid block arterial road intersection with Lake Ridge Road.</a:t>
            </a:r>
          </a:p>
          <a:p>
            <a:pPr lvl="1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Master Parkland Agreement to be entered into for the 2051 lands prior to first draft plan of subdivision.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1993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C04A593-6B19-9544-BB6A-A20B40A43E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886525" y="0"/>
            <a:ext cx="8305475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E359CE3-B8F2-240F-C873-814675A5B66A}"/>
              </a:ext>
            </a:extLst>
          </p:cNvPr>
          <p:cNvSpPr/>
          <p:nvPr/>
        </p:nvSpPr>
        <p:spPr>
          <a:xfrm>
            <a:off x="2578498" y="1"/>
            <a:ext cx="9333890" cy="6858000"/>
          </a:xfrm>
          <a:prstGeom prst="rect">
            <a:avLst/>
          </a:prstGeom>
          <a:gradFill flip="none" rotWithShape="1">
            <a:gsLst>
              <a:gs pos="6000">
                <a:srgbClr val="002855">
                  <a:alpha val="0"/>
                </a:srgbClr>
              </a:gs>
              <a:gs pos="81000">
                <a:srgbClr val="002855"/>
              </a:gs>
              <a:gs pos="100000">
                <a:srgbClr val="002855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D0841E8-E2F4-E242-A016-22BB5EACB450}"/>
              </a:ext>
            </a:extLst>
          </p:cNvPr>
          <p:cNvSpPr txBox="1">
            <a:spLocks/>
          </p:cNvSpPr>
          <p:nvPr/>
        </p:nvSpPr>
        <p:spPr>
          <a:xfrm>
            <a:off x="309771" y="443757"/>
            <a:ext cx="4556532" cy="5847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0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Official Plan Review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0D7CC8-0C37-4019-BD69-031CA17F5F8E}"/>
              </a:ext>
            </a:extLst>
          </p:cNvPr>
          <p:cNvSpPr txBox="1"/>
          <p:nvPr/>
        </p:nvSpPr>
        <p:spPr>
          <a:xfrm>
            <a:off x="279612" y="154886"/>
            <a:ext cx="44316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9FDF"/>
                </a:solidFill>
                <a:latin typeface="Franklin Gothic Medium" panose="020B0603020102020204" pitchFamily="34" charset="0"/>
              </a:rPr>
              <a:t>Whitby</a:t>
            </a:r>
            <a:endParaRPr lang="en-CA" sz="3200" dirty="0">
              <a:solidFill>
                <a:srgbClr val="009FD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02899B-EBAA-7092-90B4-83861ED67993}"/>
              </a:ext>
            </a:extLst>
          </p:cNvPr>
          <p:cNvSpPr txBox="1"/>
          <p:nvPr/>
        </p:nvSpPr>
        <p:spPr>
          <a:xfrm>
            <a:off x="518746" y="61546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F74896-9CA9-C4B4-B412-B1AF99BC183A}"/>
              </a:ext>
            </a:extLst>
          </p:cNvPr>
          <p:cNvSpPr txBox="1"/>
          <p:nvPr/>
        </p:nvSpPr>
        <p:spPr>
          <a:xfrm>
            <a:off x="812764" y="2082700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marL="0" indent="0" algn="l">
              <a:lnSpc>
                <a:spcPts val="3600"/>
              </a:lnSpc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A black and white logo&#10;&#10;Description automatically generated">
            <a:extLst>
              <a:ext uri="{FF2B5EF4-FFF2-40B4-BE49-F238E27FC236}">
                <a16:creationId xmlns:a16="http://schemas.microsoft.com/office/drawing/2014/main" id="{5CE0CBA3-5C44-4CDB-F246-D30FFA519C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0371" y="5872314"/>
            <a:ext cx="1072432" cy="644466"/>
          </a:xfrm>
          <a:prstGeom prst="rect">
            <a:avLst/>
          </a:prstGeom>
        </p:spPr>
      </p:pic>
      <p:pic>
        <p:nvPicPr>
          <p:cNvPr id="21" name="Picture 20" descr="A black and white logo with white text&#10;&#10;Description automatically generated">
            <a:extLst>
              <a:ext uri="{FF2B5EF4-FFF2-40B4-BE49-F238E27FC236}">
                <a16:creationId xmlns:a16="http://schemas.microsoft.com/office/drawing/2014/main" id="{A484C00E-51E4-1E6E-F1A3-76EBDCDD4A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82" y="5822782"/>
            <a:ext cx="1392812" cy="74353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FF58042B-F131-D282-4723-86CBA0BB05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73260" y="128664"/>
            <a:ext cx="1485900" cy="914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1DD8236-8EDE-A78D-3E7A-CFEA3C1C6026}"/>
              </a:ext>
            </a:extLst>
          </p:cNvPr>
          <p:cNvSpPr txBox="1">
            <a:spLocks/>
          </p:cNvSpPr>
          <p:nvPr/>
        </p:nvSpPr>
        <p:spPr>
          <a:xfrm>
            <a:off x="322443" y="2823497"/>
            <a:ext cx="4556531" cy="8604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5400" b="1" dirty="0">
                <a:solidFill>
                  <a:srgbClr val="84BD00"/>
                </a:solidFill>
                <a:latin typeface="Franklin Gothic Medium" panose="020B0603020102020204" pitchFamily="34" charset="0"/>
              </a:rPr>
              <a:t>Questions and Comments</a:t>
            </a:r>
          </a:p>
        </p:txBody>
      </p:sp>
    </p:spTree>
    <p:extLst>
      <p:ext uri="{BB962C8B-B14F-4D97-AF65-F5344CB8AC3E}">
        <p14:creationId xmlns:p14="http://schemas.microsoft.com/office/powerpoint/2010/main" val="706546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Whitby">
      <a:majorFont>
        <a:latin typeface="Proxima Nova"/>
        <a:ea typeface=""/>
        <a:cs typeface=""/>
      </a:majorFont>
      <a:minorFont>
        <a:latin typeface="Arial Nov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1311</TotalTime>
  <Words>334</Words>
  <Application>Microsoft Office PowerPoint</Application>
  <PresentationFormat>Widescreen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Nova</vt:lpstr>
      <vt:lpstr>Calibri</vt:lpstr>
      <vt:lpstr>Franklin Gothic Medium</vt:lpstr>
      <vt:lpstr>Proxima Nova</vt:lpstr>
      <vt:lpstr>Office Theme</vt:lpstr>
      <vt:lpstr>PowerPoint Presentation</vt:lpstr>
      <vt:lpstr>Focus Area 1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WHITBY Downtown Whitby Secondary Plan Update</dc:title>
  <dc:creator>Student</dc:creator>
  <cp:lastModifiedBy>Tesolin, Lori</cp:lastModifiedBy>
  <cp:revision>342</cp:revision>
  <cp:lastPrinted>2022-08-26T15:53:58Z</cp:lastPrinted>
  <dcterms:created xsi:type="dcterms:W3CDTF">2020-11-16T23:19:12Z</dcterms:created>
  <dcterms:modified xsi:type="dcterms:W3CDTF">2025-09-29T14:45:53Z</dcterms:modified>
</cp:coreProperties>
</file>